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74" r:id="rId3"/>
    <p:sldId id="276" r:id="rId4"/>
    <p:sldId id="295" r:id="rId5"/>
    <p:sldId id="284" r:id="rId6"/>
    <p:sldId id="287" r:id="rId7"/>
    <p:sldId id="293" r:id="rId8"/>
    <p:sldId id="298" r:id="rId9"/>
    <p:sldId id="299" r:id="rId10"/>
    <p:sldId id="300" r:id="rId11"/>
    <p:sldId id="301" r:id="rId12"/>
    <p:sldId id="291" r:id="rId13"/>
    <p:sldId id="302" r:id="rId14"/>
    <p:sldId id="303" r:id="rId15"/>
    <p:sldId id="304" r:id="rId16"/>
    <p:sldId id="305" r:id="rId17"/>
    <p:sldId id="292" r:id="rId18"/>
    <p:sldId id="308" r:id="rId19"/>
    <p:sldId id="306" r:id="rId20"/>
    <p:sldId id="307" r:id="rId21"/>
  </p:sldIdLst>
  <p:sldSz cx="9144000" cy="6858000" type="screen4x3"/>
  <p:notesSz cx="6797675" cy="9926638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5330" autoAdjust="0"/>
    <p:restoredTop sz="94660"/>
  </p:normalViewPr>
  <p:slideViewPr>
    <p:cSldViewPr>
      <p:cViewPr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7C63D-9F60-4D8A-96EB-B0A09A0FAAD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E8925-FCD2-4525-A86A-DF4B7A1C16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0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E8925-FCD2-4525-A86A-DF4B7A1C162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A12-E3BB-4B89-9C32-267B4A656BF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3A12-E3BB-4B89-9C32-267B4A656BF5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1A61-3692-4A45-9EFA-051A18987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/>
              <a:t> </a:t>
            </a:r>
            <a:br>
              <a:rPr lang="ru-RU" sz="36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630616" cy="511256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ru-RU" sz="42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Формирование функциональной грамотности на уроках русского языка и литературы посредством использования интеллект-карты</a:t>
            </a:r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r"/>
            <a:endParaRPr lang="ru-RU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endParaRPr lang="ru-RU" dirty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8275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 работу над интеллект-картой начинают с ядра. Ядро – это основная идея, которую нужно раскрыть, например, </a:t>
            </a:r>
            <a:r>
              <a:rPr lang="ru-RU" sz="3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 урока. </a:t>
            </a: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помещают в центр листа. От ядра отходят ветви, на конце которых находятся ассоциации первого уровня. Это смысловые элементы, которые первыми возникают в голове при размышлении о понятии, которое располагается в ядре. Далее за ассоциациями первого уровня возникают следующие: второго, третьего и т. д. Если ассоциации разных уровней связаны между собой, их также нужно соединить на карте. Так на одном листе бумаги ученик представляет полностью раскрытый со всех сторон смысл ядра.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32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>
            <a:normAutofit fontScale="90000"/>
          </a:bodyPr>
          <a:lstStyle/>
          <a:p>
            <a:pPr fontAlgn="t">
              <a:spcAft>
                <a:spcPts val="1200"/>
              </a:spcAft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Приемы работы с интеллект-картами: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«Пробелы»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77500" lnSpcReduction="20000"/>
          </a:bodyPr>
          <a:lstStyle/>
          <a:p>
            <a:pPr algn="just" fontAlgn="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рисует на доске интеллект-карту, в которой пропущена часть ассоциаций разных уровней, но сохранены все связи. Пробелы должны быть там, где знаний школьников на данном этапе освоения учебного материала недостаточно. Затем педагог обсуждает интеллект-карту с учениками. Школьники объясняют, почему в интеллект-карте есть пробелы. По ходу урока педагог вместе со школьниками заполняет пробелы в интеллект-карте. К концу урока или изучения темы карта заполняется полностью.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237" b="1237"/>
          <a:stretch>
            <a:fillRect/>
          </a:stretch>
        </p:blipFill>
        <p:spPr>
          <a:xfrm>
            <a:off x="5796136" y="1600200"/>
            <a:ext cx="3024336" cy="41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256" t="8068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«Пустая карта»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«Пустая карта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интеллект-карту по теме урока. В начале урока рисует на доске «скелет» своей карты без наполнения. Ученики заполняют интеллект-карту ассоциациями так, чтобы учесть все связи, которые есть в «скелете».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3853006" cy="5616624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79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/>
          <a:srcRect l="37360" t="11977" r="27845" b="50096"/>
          <a:stretch/>
        </p:blipFill>
        <p:spPr bwMode="auto">
          <a:xfrm>
            <a:off x="0" y="512618"/>
            <a:ext cx="9036496" cy="63176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79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10625"/>
            <a:ext cx="9144000" cy="62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3.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Учитель составляет интеллект-карту по теме урока. Школьникам предлагает «скелет» карты и набор элементов, которые нужно вставить в этот «скелет». Ученики должны восстановить интеллект-карту,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3465513" cy="568863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6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495" t="9419" r="761" b="-21641"/>
          <a:stretch/>
        </p:blipFill>
        <p:spPr>
          <a:xfrm>
            <a:off x="16732" y="116632"/>
            <a:ext cx="9127268" cy="83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2448"/>
            <a:ext cx="8229600" cy="128233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Интеллект-карта по сказке А.С. Пушкина «Сказка о мертвой царевне…»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b="10386"/>
          <a:stretch/>
        </p:blipFill>
        <p:spPr>
          <a:xfrm rot="5400000">
            <a:off x="411625" y="1468694"/>
            <a:ext cx="3591685" cy="405591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6431" y="2275310"/>
            <a:ext cx="4357610" cy="4430489"/>
          </a:xfrm>
        </p:spPr>
      </p:pic>
    </p:spTree>
    <p:extLst>
      <p:ext uri="{BB962C8B-B14F-4D97-AF65-F5344CB8AC3E}">
        <p14:creationId xmlns:p14="http://schemas.microsoft.com/office/powerpoint/2010/main" val="221933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4. Найди ошибку   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4. Найди ошибку   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составляет интеллект-карту по теме урока с ошибками. Ученикам предлагает проанализировать готовую интеллект-карту. Есть два варианта постановки задачи: сразу сказать школьникам, что в карте есть ошибки, или не предупреждать об ошибках, чтобы проверить знания.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94841"/>
            <a:ext cx="5148064" cy="600953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740" y="980728"/>
            <a:ext cx="3528392" cy="38513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50529"/>
            <a:ext cx="37981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интеллект-карту по теме урока с ошибками. Ученикам предлагает проанализировать готовую интеллект-карту. Есть два варианта постановки задачи: сразу сказать школьникам, что в карте есть ошибки, или не предупреждать об ошибках, чтобы проверить знания.</a:t>
            </a:r>
          </a:p>
        </p:txBody>
      </p:sp>
    </p:spTree>
    <p:extLst>
      <p:ext uri="{BB962C8B-B14F-4D97-AF65-F5344CB8AC3E}">
        <p14:creationId xmlns:p14="http://schemas.microsoft.com/office/powerpoint/2010/main" val="34879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3" y="5084025"/>
            <a:ext cx="2520280" cy="177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95536" y="274637"/>
            <a:ext cx="8496944" cy="4809387"/>
          </a:xfrm>
        </p:spPr>
        <p:txBody>
          <a:bodyPr>
            <a:normAutofit/>
          </a:bodyPr>
          <a:lstStyle/>
          <a:p>
            <a:r>
              <a:rPr lang="ru-RU" sz="3200" dirty="0"/>
              <a:t>«Функциональная грамотность 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А.А. Леонтьев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9848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5. «За» и «против»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Этот прием используется на занятиях по проблемным темам. Школьники составляют карту с доводами «за» и «против» по проблеме. Для этого условно делят интеллект-карту на две части. Прием подходит для индивидуальной и групповой работы.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3465513" cy="525658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8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294455"/>
            <a:ext cx="8712968" cy="304698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Учебно-познавательная компетенция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компетенция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ценностно-смысловая компетенция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общекультурная компетенция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социально-трудовая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 (самосовершенствование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22313" y="0"/>
            <a:ext cx="7772400" cy="961799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ОВЛАДЕНИЕ КЛЮЧЕВЫМИ КОМПЕТЕНЦИЯМИ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722313" y="4437112"/>
            <a:ext cx="7772400" cy="1944216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грамотная личность 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познающий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умеющий жить среди людей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</a:t>
            </a:r>
          </a:p>
        </p:txBody>
      </p:sp>
    </p:spTree>
    <p:extLst>
      <p:ext uri="{BB962C8B-B14F-4D97-AF65-F5344CB8AC3E}">
        <p14:creationId xmlns:p14="http://schemas.microsoft.com/office/powerpoint/2010/main" val="32808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018" t="8068"/>
          <a:stretch/>
        </p:blipFill>
        <p:spPr>
          <a:xfrm>
            <a:off x="35496" y="0"/>
            <a:ext cx="9263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494" t="8068" r="1"/>
          <a:stretch/>
        </p:blipFill>
        <p:spPr>
          <a:xfrm>
            <a:off x="-108520" y="0"/>
            <a:ext cx="9407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256" t="8068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5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18655" y="354204"/>
            <a:ext cx="653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</a:rPr>
              <a:t>Обобщение и систематизация информации </a:t>
            </a:r>
            <a:endParaRPr lang="ru-RU" sz="3200" b="1" dirty="0" smtClean="0">
              <a:latin typeface="Times New Roman" panose="02020603050405020304" pitchFamily="18" charset="0"/>
            </a:endParaRPr>
          </a:p>
          <a:p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8415"/>
            <a:ext cx="3419872" cy="55288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1923864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</a:rPr>
              <a:t>Кластер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53344" y="3521017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 smtClean="0">
                <a:latin typeface="Times New Roman" panose="02020603050405020304" pitchFamily="18" charset="0"/>
              </a:rPr>
              <a:t>Денотатный</a:t>
            </a:r>
            <a:r>
              <a:rPr lang="ru-RU" b="1" dirty="0" smtClean="0">
                <a:latin typeface="Times New Roman" panose="02020603050405020304" pitchFamily="18" charset="0"/>
              </a:rPr>
              <a:t> граф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53344" y="5118170"/>
            <a:ext cx="2592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</a:rPr>
              <a:t>Интеллект -карта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5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Интеллект-карты разработал британский психолог Тони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Бьюзен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 изучал структуру головного мозга и это навело его на мысль, что на основе этой модели можно создать универсальный мыслительный инструмент. Так и были созданы интеллект-карты.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Интеллект-карта – это диаграмма связей, в центре которой находится главная идея, понятие, термин. Интеллект-карты в оригинале называют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 есть «карта ума», еще его называют ментальной картой, диаграммой связей или ассоциативной картой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552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329b22f14b6ee5c2e1386925ee72932e7b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321</Words>
  <Application>Microsoft Office PowerPoint</Application>
  <PresentationFormat>Экран (4:3)</PresentationFormat>
  <Paragraphs>49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</vt:lpstr>
      <vt:lpstr>«Функциональная грамотность 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  А.А. Леонтьев</vt:lpstr>
      <vt:lpstr>ФУНКЦИОНАЛЬНАЯ ГРАМОТНОСТЬ – ОВЛАДЕНИЕ КЛЮЧЕВЫМИ КОМПЕТЕНЦИЯМИ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Интеллект-карты разработал британский психолог Тони Бьюзен. Он изучал структуру головного мозга и это навело его на мысль, что на основе этой модели можно создать универсальный мыслительный инструмент. Так и были созданы интеллект-карты.     Интеллект-карта – это диаграмма связей, в центре которой находится главная идея, понятие, термин. Интеллект-карты в оригинале называют mind maps, то есть «карта ума», еще его называют ментальной картой, диаграммой связей или ассоциативной картой</vt:lpstr>
      <vt:lpstr>Обычно работу над интеллект-картой начинают с ядра. Ядро – это основная идея, которую нужно раскрыть, например, тема урока. Его помещают в центр листа. От ядра отходят ветви, на конце которых находятся ассоциации первого уровня. Это смысловые элементы, которые первыми возникают в голове при размышлении о понятии, которое располагается в ядре. Далее за ассоциациями первого уровня возникают следующие: второго, третьего и т. д. Если ассоциации разных уровней связаны между собой, их также нужно соединить на карте. Так на одном листе бумаги ученик представляет полностью раскрытый со всех сторон смысл ядра. </vt:lpstr>
      <vt:lpstr>Приемы работы с интеллект-картами: 1. «Пробелы» </vt:lpstr>
      <vt:lpstr>Презентация PowerPoint</vt:lpstr>
      <vt:lpstr>Прием «Пустая карта»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Интеллект-карта по сказке А.С. Пушкина «Сказка о мертвой царевне…»</vt:lpstr>
      <vt:lpstr>Прием 4. Найди ошибку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PC</dc:creator>
  <cp:lastModifiedBy>Учитель</cp:lastModifiedBy>
  <cp:revision>80</cp:revision>
  <dcterms:created xsi:type="dcterms:W3CDTF">2014-04-08T13:52:26Z</dcterms:created>
  <dcterms:modified xsi:type="dcterms:W3CDTF">2022-03-23T12:14:56Z</dcterms:modified>
</cp:coreProperties>
</file>