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16.04.2021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16.04.2021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16.04.2021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16.04.2021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16.04.2021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Игровые методы и приемы на уроках английского языка</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Учитель английского </a:t>
            </a:r>
            <a:r>
              <a:rPr lang="ru-RU" smtClean="0"/>
              <a:t>языка </a:t>
            </a:r>
          </a:p>
          <a:p>
            <a:r>
              <a:rPr lang="ru-RU" smtClean="0"/>
              <a:t>МОУ </a:t>
            </a:r>
            <a:r>
              <a:rPr lang="ru-RU" dirty="0" smtClean="0"/>
              <a:t>«</a:t>
            </a:r>
            <a:r>
              <a:rPr lang="ru-RU" dirty="0" err="1" smtClean="0"/>
              <a:t>Сланцевская</a:t>
            </a:r>
            <a:r>
              <a:rPr lang="ru-RU" dirty="0" smtClean="0"/>
              <a:t> СОШ №6»</a:t>
            </a:r>
          </a:p>
          <a:p>
            <a:r>
              <a:rPr lang="ru-RU" dirty="0" err="1" smtClean="0"/>
              <a:t>Сохрякова</a:t>
            </a:r>
            <a:r>
              <a:rPr lang="ru-RU" dirty="0" smtClean="0"/>
              <a:t> Олеся Николаевна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t>НУЖНО ВСЕГДА ПОМНИТЬ:</a:t>
            </a:r>
            <a:endParaRPr lang="ru-RU" dirty="0"/>
          </a:p>
        </p:txBody>
      </p:sp>
      <p:sp>
        <p:nvSpPr>
          <p:cNvPr id="3" name="Содержимое 2"/>
          <p:cNvSpPr>
            <a:spLocks noGrp="1"/>
          </p:cNvSpPr>
          <p:nvPr>
            <p:ph idx="1"/>
          </p:nvPr>
        </p:nvSpPr>
        <p:spPr/>
        <p:txBody>
          <a:bodyPr>
            <a:normAutofit fontScale="85000" lnSpcReduction="20000"/>
          </a:bodyPr>
          <a:lstStyle/>
          <a:p>
            <a:r>
              <a:rPr lang="ru-RU" sz="2800" b="1" dirty="0" smtClean="0"/>
              <a:t>выбор формы игры должен быть педагогически и дидактически обоснован; нужно всегда знать ЦЕЛИ использования игры;</a:t>
            </a:r>
          </a:p>
          <a:p>
            <a:endParaRPr lang="ru-RU" sz="2800" b="1" dirty="0" smtClean="0"/>
          </a:p>
          <a:p>
            <a:r>
              <a:rPr lang="ru-RU" sz="2800" b="1" dirty="0" smtClean="0"/>
              <a:t>в играх должно быть задействовано как можно больше учащихся;</a:t>
            </a:r>
          </a:p>
          <a:p>
            <a:endParaRPr lang="ru-RU" sz="2800" b="1" dirty="0" smtClean="0"/>
          </a:p>
          <a:p>
            <a:r>
              <a:rPr lang="ru-RU" sz="2800" b="1" dirty="0" smtClean="0"/>
              <a:t>игры должны соответствовать возрасту и языковым возможностям детей,</a:t>
            </a:r>
          </a:p>
          <a:p>
            <a:pPr>
              <a:buNone/>
            </a:pPr>
            <a:r>
              <a:rPr lang="ru-RU" sz="2800" b="1" dirty="0" smtClean="0"/>
              <a:t>   т. е. быть ДОСТУПНЫМИ;</a:t>
            </a:r>
          </a:p>
          <a:p>
            <a:endParaRPr lang="ru-RU" sz="2800" b="1" dirty="0" smtClean="0"/>
          </a:p>
          <a:p>
            <a:r>
              <a:rPr lang="ru-RU" sz="2800" b="1" dirty="0" smtClean="0"/>
              <a:t>игры служат развитию всех видов речевой деятельности.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Грамматические игры помогают:</a:t>
            </a:r>
            <a:endParaRPr lang="ru-RU" dirty="0"/>
          </a:p>
        </p:txBody>
      </p:sp>
      <p:sp>
        <p:nvSpPr>
          <p:cNvPr id="3" name="Содержимое 2"/>
          <p:cNvSpPr>
            <a:spLocks noGrp="1"/>
          </p:cNvSpPr>
          <p:nvPr>
            <p:ph idx="1"/>
          </p:nvPr>
        </p:nvSpPr>
        <p:spPr/>
        <p:txBody>
          <a:bodyPr/>
          <a:lstStyle/>
          <a:p>
            <a:r>
              <a:rPr lang="ru-RU" dirty="0" smtClean="0"/>
              <a:t>научить учащихся употреблению речевых образцов, содержащих определенные грамматические трудности;</a:t>
            </a:r>
          </a:p>
          <a:p>
            <a:r>
              <a:rPr lang="ru-RU" dirty="0" smtClean="0"/>
              <a:t>создать естественную ситуацию для употребления данного речевого образца;</a:t>
            </a:r>
          </a:p>
          <a:p>
            <a:r>
              <a:rPr lang="ru-RU" dirty="0" smtClean="0"/>
              <a:t>развить речевую активность и самостоятельность учащихся.</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Лексические игры помогают:</a:t>
            </a:r>
            <a:endParaRPr lang="ru-RU" dirty="0"/>
          </a:p>
        </p:txBody>
      </p:sp>
      <p:sp>
        <p:nvSpPr>
          <p:cNvPr id="3" name="Содержимое 2"/>
          <p:cNvSpPr>
            <a:spLocks noGrp="1"/>
          </p:cNvSpPr>
          <p:nvPr>
            <p:ph idx="1"/>
          </p:nvPr>
        </p:nvSpPr>
        <p:spPr/>
        <p:txBody>
          <a:bodyPr>
            <a:normAutofit lnSpcReduction="10000"/>
          </a:bodyPr>
          <a:lstStyle/>
          <a:p>
            <a:r>
              <a:rPr lang="ru-RU" sz="2800" dirty="0" smtClean="0"/>
              <a:t>тренировать учащихся в употреблении лексики в ситуациях, приближенных к естественной обстановке;</a:t>
            </a:r>
          </a:p>
          <a:p>
            <a:endParaRPr lang="ru-RU" sz="2800" dirty="0" smtClean="0"/>
          </a:p>
          <a:p>
            <a:r>
              <a:rPr lang="ru-RU" sz="2800" dirty="0" smtClean="0"/>
              <a:t>активизировать речемыслительную деятельность учащихся;</a:t>
            </a:r>
          </a:p>
          <a:p>
            <a:endParaRPr lang="ru-RU" sz="2800" dirty="0" smtClean="0"/>
          </a:p>
          <a:p>
            <a:r>
              <a:rPr lang="ru-RU" sz="2800" dirty="0" smtClean="0"/>
              <a:t>развивать речевую реакцию учащихся;</a:t>
            </a:r>
          </a:p>
          <a:p>
            <a:endParaRPr lang="ru-RU" sz="2800" dirty="0" smtClean="0"/>
          </a:p>
          <a:p>
            <a:r>
              <a:rPr lang="ru-RU" sz="2800" dirty="0" smtClean="0"/>
              <a:t>познакомить учащихся с сочетаемостью слов.</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sz="2400" b="1" dirty="0" smtClean="0"/>
              <a:t>	Подвижные игры</a:t>
            </a:r>
          </a:p>
          <a:p>
            <a:endParaRPr lang="ru-RU" dirty="0" smtClean="0"/>
          </a:p>
          <a:p>
            <a:pPr>
              <a:buNone/>
            </a:pPr>
            <a:r>
              <a:rPr lang="ru-RU" sz="2400" dirty="0" smtClean="0"/>
              <a:t>	Используются в качестве физкультминуток, для закрепления лексического и грамматического материала.</a:t>
            </a:r>
          </a:p>
          <a:p>
            <a:endParaRPr lang="ru-RU" dirty="0" smtClean="0"/>
          </a:p>
          <a:p>
            <a:pPr>
              <a:buNone/>
            </a:pPr>
            <a:r>
              <a:rPr lang="ru-RU" sz="2400" b="1" dirty="0" smtClean="0"/>
              <a:t>	Игры с пальчиками </a:t>
            </a:r>
          </a:p>
          <a:p>
            <a:endParaRPr lang="ru-RU" dirty="0" smtClean="0"/>
          </a:p>
          <a:p>
            <a:pPr>
              <a:buNone/>
            </a:pPr>
            <a:r>
              <a:rPr lang="ru-RU" sz="2400" dirty="0" smtClean="0"/>
              <a:t>	Используются для развития мелкой моторики рук.</a:t>
            </a: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Фонетические игры:</a:t>
            </a:r>
            <a:endParaRPr lang="ru-RU" dirty="0"/>
          </a:p>
        </p:txBody>
      </p:sp>
      <p:sp>
        <p:nvSpPr>
          <p:cNvPr id="3" name="Содержимое 2"/>
          <p:cNvSpPr>
            <a:spLocks noGrp="1"/>
          </p:cNvSpPr>
          <p:nvPr>
            <p:ph idx="1"/>
          </p:nvPr>
        </p:nvSpPr>
        <p:spPr/>
        <p:txBody>
          <a:bodyPr/>
          <a:lstStyle/>
          <a:p>
            <a:pPr>
              <a:buNone/>
            </a:pPr>
            <a:r>
              <a:rPr lang="ru-RU" sz="1200" i="1" u="sng" dirty="0" smtClean="0"/>
              <a:t>Широкие и узкие гласные.</a:t>
            </a:r>
            <a:endParaRPr lang="ru-RU" sz="1200" u="sng" dirty="0" smtClean="0"/>
          </a:p>
          <a:p>
            <a:pPr>
              <a:buNone/>
            </a:pPr>
            <a:r>
              <a:rPr lang="ru-RU" sz="1200" b="1" dirty="0" smtClean="0"/>
              <a:t>Цель:</a:t>
            </a:r>
            <a:r>
              <a:rPr lang="ru-RU" sz="1200" dirty="0" smtClean="0"/>
              <a:t> формирование навыков фонематического слуха.</a:t>
            </a:r>
          </a:p>
          <a:p>
            <a:pPr>
              <a:buNone/>
            </a:pPr>
            <a:r>
              <a:rPr lang="ru-RU" sz="1200" b="1" dirty="0" smtClean="0"/>
              <a:t>Ход игры:</a:t>
            </a:r>
            <a:r>
              <a:rPr lang="ru-RU" sz="1200" dirty="0" smtClean="0"/>
              <a:t> преподаватель называет слова. Обучаемые поднимают руку, если звук произносится широко. Если гласный произносится узко, руку поднимать нельзя. Выигрывает команда, которая допустила меньше ошибок.</a:t>
            </a:r>
          </a:p>
          <a:p>
            <a:pPr>
              <a:buNone/>
            </a:pPr>
            <a:r>
              <a:rPr lang="ru-RU" sz="1200" b="1" dirty="0" smtClean="0"/>
              <a:t>	</a:t>
            </a:r>
          </a:p>
          <a:p>
            <a:pPr>
              <a:buNone/>
            </a:pPr>
            <a:r>
              <a:rPr lang="ru-RU" sz="1200" b="1" u="sng" dirty="0" smtClean="0"/>
              <a:t>Какое слово звучит?</a:t>
            </a:r>
            <a:endParaRPr lang="ru-RU" sz="1200" u="sng" dirty="0" smtClean="0"/>
          </a:p>
          <a:p>
            <a:pPr>
              <a:buNone/>
            </a:pPr>
            <a:r>
              <a:rPr lang="ru-RU" sz="1200" b="1" dirty="0" smtClean="0"/>
              <a:t>Цель:</a:t>
            </a:r>
            <a:r>
              <a:rPr lang="ru-RU" sz="1200" dirty="0" smtClean="0"/>
              <a:t>  формирование навыка установления  адекватных </a:t>
            </a:r>
            <a:r>
              <a:rPr lang="ru-RU" sz="1200" dirty="0" err="1" smtClean="0"/>
              <a:t>звуко-буквенных</a:t>
            </a:r>
            <a:r>
              <a:rPr lang="ru-RU" sz="1200" dirty="0" smtClean="0"/>
              <a:t> соответствий.</a:t>
            </a:r>
          </a:p>
          <a:p>
            <a:pPr>
              <a:buNone/>
            </a:pPr>
            <a:r>
              <a:rPr lang="ru-RU" sz="1200" b="1" dirty="0" smtClean="0"/>
              <a:t>Ход игры:</a:t>
            </a:r>
            <a:r>
              <a:rPr lang="ru-RU" sz="1200" dirty="0" smtClean="0"/>
              <a:t> обучаемым предлагается набор из 10—20 слов. Преподаватель начинает читать с определенной скоростью слова в произвольной последовательности. Обучаемые должны сделать следующее:</a:t>
            </a:r>
          </a:p>
          <a:p>
            <a:pPr>
              <a:buNone/>
            </a:pPr>
            <a:r>
              <a:rPr lang="ru-RU" sz="1200" u="sng" dirty="0" smtClean="0"/>
              <a:t>Вариант 1.</a:t>
            </a:r>
            <a:r>
              <a:rPr lang="ru-RU" sz="1200" dirty="0" smtClean="0"/>
              <a:t> Найти в списке слов произнесенные преподавателем и поставить рядом с каждым из них порядковый номер по мере их произнесения преподавателем.</a:t>
            </a:r>
          </a:p>
          <a:p>
            <a:pPr>
              <a:buNone/>
            </a:pPr>
            <a:r>
              <a:rPr lang="ru-RU" sz="1200" u="sng" dirty="0" smtClean="0"/>
              <a:t>Вариант 2.</a:t>
            </a:r>
            <a:r>
              <a:rPr lang="ru-RU" sz="1200" dirty="0" smtClean="0"/>
              <a:t> Отметить в списке только те слова, которые были произнесены преподавателем.</a:t>
            </a:r>
          </a:p>
          <a:p>
            <a:pPr>
              <a:buNone/>
            </a:pPr>
            <a:r>
              <a:rPr lang="ru-RU" sz="1200" u="sng" dirty="0" smtClean="0"/>
              <a:t>Вариант 3.</a:t>
            </a:r>
            <a:r>
              <a:rPr lang="ru-RU" sz="1200" dirty="0" smtClean="0"/>
              <a:t> Записать на слух слова, которых нет в списке, и попытаться найти их в словаре, и, если они неизвестны обучаемым, выписать их значения, установить, имелись ли орфографические ошибки при их записи.</a:t>
            </a:r>
          </a:p>
          <a:p>
            <a:pPr>
              <a:buNone/>
            </a:pPr>
            <a:r>
              <a:rPr lang="ru-RU" sz="1200" dirty="0" smtClean="0"/>
              <a:t>Выигрывает тот, кто наиболее качественно выполнил задание.</a:t>
            </a:r>
          </a:p>
          <a:p>
            <a:pPr>
              <a:buNone/>
            </a:pPr>
            <a:endParaRPr lang="ru-RU" sz="12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Лексические игры:</a:t>
            </a:r>
            <a:endParaRPr lang="ru-RU" dirty="0"/>
          </a:p>
        </p:txBody>
      </p:sp>
      <p:sp>
        <p:nvSpPr>
          <p:cNvPr id="3" name="Содержимое 2"/>
          <p:cNvSpPr>
            <a:spLocks noGrp="1"/>
          </p:cNvSpPr>
          <p:nvPr>
            <p:ph idx="1"/>
          </p:nvPr>
        </p:nvSpPr>
        <p:spPr/>
        <p:txBody>
          <a:bodyPr>
            <a:normAutofit/>
          </a:bodyPr>
          <a:lstStyle/>
          <a:p>
            <a:pPr algn="just">
              <a:buNone/>
            </a:pPr>
            <a:r>
              <a:rPr lang="ru-RU" sz="1200" b="1" u="sng" dirty="0" smtClean="0">
                <a:latin typeface="Times New Roman" pitchFamily="18" charset="0"/>
                <a:cs typeface="Times New Roman" pitchFamily="18" charset="0"/>
              </a:rPr>
              <a:t>Игра «</a:t>
            </a:r>
            <a:r>
              <a:rPr lang="ru-RU" sz="1200" b="1" u="sng" dirty="0" err="1" smtClean="0">
                <a:latin typeface="Times New Roman" pitchFamily="18" charset="0"/>
                <a:cs typeface="Times New Roman" pitchFamily="18" charset="0"/>
              </a:rPr>
              <a:t>Be</a:t>
            </a:r>
            <a:r>
              <a:rPr lang="ru-RU" sz="1200" b="1" u="sng" dirty="0" smtClean="0">
                <a:latin typeface="Times New Roman" pitchFamily="18" charset="0"/>
                <a:cs typeface="Times New Roman" pitchFamily="18" charset="0"/>
              </a:rPr>
              <a:t> </a:t>
            </a:r>
            <a:r>
              <a:rPr lang="ru-RU" sz="1200" b="1" u="sng" dirty="0" err="1" smtClean="0">
                <a:latin typeface="Times New Roman" pitchFamily="18" charset="0"/>
                <a:cs typeface="Times New Roman" pitchFamily="18" charset="0"/>
              </a:rPr>
              <a:t>Quick</a:t>
            </a:r>
            <a:r>
              <a:rPr lang="ru-RU" sz="1200" b="1" u="sng" dirty="0" smtClean="0">
                <a:latin typeface="Times New Roman" pitchFamily="18" charset="0"/>
                <a:cs typeface="Times New Roman" pitchFamily="18" charset="0"/>
              </a:rPr>
              <a:t>».</a:t>
            </a:r>
          </a:p>
          <a:p>
            <a:pPr algn="just">
              <a:buNone/>
            </a:pPr>
            <a:r>
              <a:rPr lang="ru-RU" sz="1200" dirty="0" smtClean="0">
                <a:latin typeface="Times New Roman" pitchFamily="18" charset="0"/>
                <a:cs typeface="Times New Roman" pitchFamily="18" charset="0"/>
              </a:rPr>
              <a:t>Один из учащихся начинает игру, сказав какое-либо слово по-английски.</a:t>
            </a:r>
          </a:p>
          <a:p>
            <a:pPr algn="just">
              <a:buNone/>
            </a:pPr>
            <a:r>
              <a:rPr lang="ru-RU" sz="1200" dirty="0" smtClean="0">
                <a:latin typeface="Times New Roman" pitchFamily="18" charset="0"/>
                <a:cs typeface="Times New Roman" pitchFamily="18" charset="0"/>
              </a:rPr>
              <a:t>Представители команд по очереди быстро называют слово, которое</a:t>
            </a:r>
          </a:p>
          <a:p>
            <a:pPr algn="just">
              <a:buNone/>
            </a:pPr>
            <a:r>
              <a:rPr lang="ru-RU" sz="1200" dirty="0" smtClean="0">
                <a:latin typeface="Times New Roman" pitchFamily="18" charset="0"/>
                <a:cs typeface="Times New Roman" pitchFamily="18" charset="0"/>
              </a:rPr>
              <a:t>начинается на последнюю букву предыдущего слова, например: </a:t>
            </a:r>
            <a:r>
              <a:rPr lang="ru-RU" sz="1200" dirty="0" err="1" smtClean="0">
                <a:latin typeface="Times New Roman" pitchFamily="18" charset="0"/>
                <a:cs typeface="Times New Roman" pitchFamily="18" charset="0"/>
              </a:rPr>
              <a:t>good</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dark</a:t>
            </a:r>
            <a:r>
              <a:rPr lang="ru-RU" sz="1200" dirty="0" smtClean="0">
                <a:latin typeface="Times New Roman" pitchFamily="18" charset="0"/>
                <a:cs typeface="Times New Roman" pitchFamily="18" charset="0"/>
              </a:rPr>
              <a:t>,</a:t>
            </a:r>
          </a:p>
          <a:p>
            <a:pPr algn="just">
              <a:buNone/>
            </a:pPr>
            <a:r>
              <a:rPr lang="ru-RU" sz="1200" dirty="0" err="1" smtClean="0">
                <a:latin typeface="Times New Roman" pitchFamily="18" charset="0"/>
                <a:cs typeface="Times New Roman" pitchFamily="18" charset="0"/>
              </a:rPr>
              <a:t>kind</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doll</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long</a:t>
            </a:r>
            <a:r>
              <a:rPr lang="ru-RU" sz="1200" dirty="0" smtClean="0">
                <a:latin typeface="Times New Roman" pitchFamily="18" charset="0"/>
                <a:cs typeface="Times New Roman" pitchFamily="18" charset="0"/>
              </a:rPr>
              <a:t> т. д.</a:t>
            </a:r>
          </a:p>
          <a:p>
            <a:pPr algn="just">
              <a:buNone/>
            </a:pPr>
            <a:r>
              <a:rPr lang="ru-RU" sz="1200" dirty="0" smtClean="0">
                <a:latin typeface="Times New Roman" pitchFamily="18" charset="0"/>
                <a:cs typeface="Times New Roman" pitchFamily="18" charset="0"/>
              </a:rPr>
              <a:t>Если играющий не смог быстро придумать слово, он выбывает из </a:t>
            </a:r>
            <a:r>
              <a:rPr lang="ru-RU" sz="1200" dirty="0" err="1" smtClean="0">
                <a:latin typeface="Times New Roman" pitchFamily="18" charset="0"/>
                <a:cs typeface="Times New Roman" pitchFamily="18" charset="0"/>
              </a:rPr>
              <a:t>иг-ры</a:t>
            </a:r>
            <a:r>
              <a:rPr lang="ru-RU" sz="1200" dirty="0" smtClean="0">
                <a:latin typeface="Times New Roman" pitchFamily="18" charset="0"/>
                <a:cs typeface="Times New Roman" pitchFamily="18" charset="0"/>
              </a:rPr>
              <a:t>.</a:t>
            </a:r>
          </a:p>
          <a:p>
            <a:pPr algn="just">
              <a:buNone/>
            </a:pPr>
            <a:r>
              <a:rPr lang="ru-RU" sz="1200" dirty="0" smtClean="0">
                <a:latin typeface="Times New Roman" pitchFamily="18" charset="0"/>
                <a:cs typeface="Times New Roman" pitchFamily="18" charset="0"/>
              </a:rPr>
              <a:t>Выигрывает команда, в которой к концу игры осталось больше игроков.</a:t>
            </a:r>
          </a:p>
          <a:p>
            <a:endParaRPr lang="ru-RU" sz="1400" dirty="0" smtClean="0">
              <a:latin typeface="Times New Roman" pitchFamily="18" charset="0"/>
              <a:cs typeface="Times New Roman" pitchFamily="18" charset="0"/>
            </a:endParaRPr>
          </a:p>
          <a:p>
            <a:pPr>
              <a:buNone/>
            </a:pPr>
            <a:r>
              <a:rPr lang="ru-RU" sz="1400" b="1" u="sng" dirty="0" smtClean="0">
                <a:latin typeface="Times New Roman" pitchFamily="18" charset="0"/>
                <a:cs typeface="Times New Roman" pitchFamily="18" charset="0"/>
              </a:rPr>
              <a:t>Игра «</a:t>
            </a:r>
            <a:r>
              <a:rPr lang="ru-RU" sz="1400" b="1" u="sng" dirty="0" err="1" smtClean="0">
                <a:latin typeface="Times New Roman" pitchFamily="18" charset="0"/>
                <a:cs typeface="Times New Roman" pitchFamily="18" charset="0"/>
              </a:rPr>
              <a:t>Home</a:t>
            </a:r>
            <a:r>
              <a:rPr lang="ru-RU" sz="1400" b="1" u="sng" dirty="0" smtClean="0">
                <a:latin typeface="Times New Roman" pitchFamily="18" charset="0"/>
                <a:cs typeface="Times New Roman" pitchFamily="18" charset="0"/>
              </a:rPr>
              <a:t>, </a:t>
            </a:r>
            <a:r>
              <a:rPr lang="ru-RU" sz="1400" b="1" u="sng" dirty="0" err="1" smtClean="0">
                <a:latin typeface="Times New Roman" pitchFamily="18" charset="0"/>
                <a:cs typeface="Times New Roman" pitchFamily="18" charset="0"/>
              </a:rPr>
              <a:t>School</a:t>
            </a:r>
            <a:r>
              <a:rPr lang="ru-RU" sz="1400" b="1" u="sng" dirty="0" smtClean="0">
                <a:latin typeface="Times New Roman" pitchFamily="18" charset="0"/>
                <a:cs typeface="Times New Roman" pitchFamily="18" charset="0"/>
              </a:rPr>
              <a:t>, </a:t>
            </a:r>
            <a:r>
              <a:rPr lang="ru-RU" sz="1400" b="1" u="sng" dirty="0" err="1" smtClean="0">
                <a:latin typeface="Times New Roman" pitchFamily="18" charset="0"/>
                <a:cs typeface="Times New Roman" pitchFamily="18" charset="0"/>
              </a:rPr>
              <a:t>Zoo</a:t>
            </a:r>
            <a:r>
              <a:rPr lang="ru-RU" sz="1400" b="1" u="sng"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Учитель, обращаясь к какому-либо ученику, называет тему: «</a:t>
            </a:r>
            <a:r>
              <a:rPr lang="ru-RU" sz="1400" dirty="0" err="1" smtClean="0">
                <a:latin typeface="Times New Roman" pitchFamily="18" charset="0"/>
                <a:cs typeface="Times New Roman" pitchFamily="18" charset="0"/>
              </a:rPr>
              <a:t>School</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a:t>
            </a:r>
            <a:r>
              <a:rPr lang="ru-RU" sz="1400" dirty="0" err="1" smtClean="0">
                <a:latin typeface="Times New Roman" pitchFamily="18" charset="0"/>
                <a:cs typeface="Times New Roman" pitchFamily="18" charset="0"/>
              </a:rPr>
              <a:t>Home</a:t>
            </a:r>
            <a:r>
              <a:rPr lang="ru-RU" sz="1400" dirty="0" smtClean="0">
                <a:latin typeface="Times New Roman" pitchFamily="18" charset="0"/>
                <a:cs typeface="Times New Roman" pitchFamily="18" charset="0"/>
              </a:rPr>
              <a:t>» или «</a:t>
            </a:r>
            <a:r>
              <a:rPr lang="ru-RU" sz="1400" dirty="0" err="1" smtClean="0">
                <a:latin typeface="Times New Roman" pitchFamily="18" charset="0"/>
                <a:cs typeface="Times New Roman" pitchFamily="18" charset="0"/>
              </a:rPr>
              <a:t>Zoo</a:t>
            </a:r>
            <a:r>
              <a:rPr lang="ru-RU" sz="1400" dirty="0" smtClean="0">
                <a:latin typeface="Times New Roman" pitchFamily="18" charset="0"/>
                <a:cs typeface="Times New Roman" pitchFamily="18" charset="0"/>
              </a:rPr>
              <a:t>».Учащийся быстро называет слово, относящееся к </a:t>
            </a:r>
            <a:r>
              <a:rPr lang="ru-RU" sz="1400" dirty="0" err="1" smtClean="0">
                <a:latin typeface="Times New Roman" pitchFamily="18" charset="0"/>
                <a:cs typeface="Times New Roman" pitchFamily="18" charset="0"/>
              </a:rPr>
              <a:t>те-ме</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Каждый последующий ученик должен вспомнить слово, которое едё не</a:t>
            </a:r>
          </a:p>
          <a:p>
            <a:pPr>
              <a:buNone/>
            </a:pPr>
            <a:r>
              <a:rPr lang="ru-RU" sz="1400" dirty="0" smtClean="0">
                <a:latin typeface="Times New Roman" pitchFamily="18" charset="0"/>
                <a:cs typeface="Times New Roman" pitchFamily="18" charset="0"/>
              </a:rPr>
              <a:t>называли его товарищи. Тот, кто не смог назвать слово по теме, </a:t>
            </a:r>
            <a:r>
              <a:rPr lang="ru-RU" sz="1400" dirty="0" err="1" smtClean="0">
                <a:latin typeface="Times New Roman" pitchFamily="18" charset="0"/>
                <a:cs typeface="Times New Roman" pitchFamily="18" charset="0"/>
              </a:rPr>
              <a:t>вы-бывает</a:t>
            </a:r>
            <a:r>
              <a:rPr lang="ru-RU" sz="1400" dirty="0" smtClean="0">
                <a:latin typeface="Times New Roman" pitchFamily="18" charset="0"/>
                <a:cs typeface="Times New Roman" pitchFamily="18" charset="0"/>
              </a:rPr>
              <a:t> из</a:t>
            </a:r>
          </a:p>
          <a:p>
            <a:pPr>
              <a:buNone/>
            </a:pPr>
            <a:r>
              <a:rPr lang="ru-RU" sz="1400" dirty="0" smtClean="0">
                <a:latin typeface="Times New Roman" pitchFamily="18" charset="0"/>
                <a:cs typeface="Times New Roman" pitchFamily="18" charset="0"/>
              </a:rPr>
              <a:t>игры.</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Грамматические игры:</a:t>
            </a:r>
            <a:endParaRPr lang="ru-RU" dirty="0"/>
          </a:p>
        </p:txBody>
      </p:sp>
      <p:sp>
        <p:nvSpPr>
          <p:cNvPr id="3" name="Содержимое 2"/>
          <p:cNvSpPr>
            <a:spLocks noGrp="1"/>
          </p:cNvSpPr>
          <p:nvPr>
            <p:ph idx="1"/>
          </p:nvPr>
        </p:nvSpPr>
        <p:spPr/>
        <p:txBody>
          <a:bodyPr>
            <a:normAutofit/>
          </a:bodyPr>
          <a:lstStyle/>
          <a:p>
            <a:pPr>
              <a:buNone/>
            </a:pPr>
            <a:r>
              <a:rPr lang="en-US" sz="1200" b="1" u="sng" dirty="0" smtClean="0">
                <a:latin typeface="Times New Roman" pitchFamily="18" charset="0"/>
                <a:cs typeface="Times New Roman" pitchFamily="18" charset="0"/>
              </a:rPr>
              <a:t>Easter Egg</a:t>
            </a:r>
          </a:p>
          <a:p>
            <a:pPr>
              <a:buNone/>
            </a:pPr>
            <a:r>
              <a:rPr lang="ru-RU" sz="1200" dirty="0" smtClean="0">
                <a:latin typeface="Times New Roman" pitchFamily="18" charset="0"/>
                <a:cs typeface="Times New Roman" pitchFamily="18" charset="0"/>
              </a:rPr>
              <a:t>Перед началом задания, приготовьте пасхальное яйцо и спрячьте его в классе</a:t>
            </a:r>
          </a:p>
          <a:p>
            <a:pPr>
              <a:buNone/>
            </a:pPr>
            <a:r>
              <a:rPr lang="ru-RU" sz="1200" dirty="0" smtClean="0">
                <a:latin typeface="Times New Roman" pitchFamily="18" charset="0"/>
                <a:cs typeface="Times New Roman" pitchFamily="18" charset="0"/>
              </a:rPr>
              <a:t>На уроке предложите детям угадать, где находится яйцо, задавая вопросы типа:</a:t>
            </a:r>
          </a:p>
          <a:p>
            <a:pPr>
              <a:buNone/>
            </a:pPr>
            <a:r>
              <a:rPr lang="ru-RU"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Is it in your desk's drawer?', 'Is it on a bookcase?' </a:t>
            </a:r>
            <a:r>
              <a:rPr lang="ru-RU" sz="1200" dirty="0" smtClean="0">
                <a:latin typeface="Times New Roman" pitchFamily="18" charset="0"/>
                <a:cs typeface="Times New Roman" pitchFamily="18" charset="0"/>
              </a:rPr>
              <a:t>и т.д. Можете реагировать на вопросы</a:t>
            </a:r>
          </a:p>
          <a:p>
            <a:pPr>
              <a:buNone/>
            </a:pPr>
            <a:r>
              <a:rPr lang="ru-RU" sz="1200" dirty="0" smtClean="0">
                <a:latin typeface="Times New Roman" pitchFamily="18" charset="0"/>
                <a:cs typeface="Times New Roman" pitchFamily="18" charset="0"/>
              </a:rPr>
              <a:t>так: '</a:t>
            </a:r>
            <a:r>
              <a:rPr lang="en-US" sz="1200" dirty="0" smtClean="0">
                <a:latin typeface="Times New Roman" pitchFamily="18" charset="0"/>
                <a:cs typeface="Times New Roman" pitchFamily="18" charset="0"/>
              </a:rPr>
              <a:t>You're cold', 'It's warmer' </a:t>
            </a:r>
            <a:r>
              <a:rPr lang="ru-RU" sz="1200" dirty="0" smtClean="0">
                <a:latin typeface="Times New Roman" pitchFamily="18" charset="0"/>
                <a:cs typeface="Times New Roman" pitchFamily="18" charset="0"/>
              </a:rPr>
              <a:t>и т.д. Угадавший получает в подарок яйцо.</a:t>
            </a:r>
          </a:p>
          <a:p>
            <a:pPr>
              <a:buNone/>
            </a:pPr>
            <a:endParaRPr lang="en-US" sz="1200" b="1" u="sng" dirty="0" smtClean="0">
              <a:latin typeface="Times New Roman" pitchFamily="18" charset="0"/>
              <a:cs typeface="Times New Roman" pitchFamily="18" charset="0"/>
            </a:endParaRPr>
          </a:p>
          <a:p>
            <a:pPr>
              <a:buNone/>
            </a:pPr>
            <a:r>
              <a:rPr lang="ru-RU" sz="1200" b="1" u="sng" dirty="0" err="1" smtClean="0">
                <a:latin typeface="Times New Roman" pitchFamily="18" charset="0"/>
                <a:cs typeface="Times New Roman" pitchFamily="18" charset="0"/>
              </a:rPr>
              <a:t>Have</a:t>
            </a:r>
            <a:r>
              <a:rPr lang="ru-RU" sz="1200" b="1" u="sng" dirty="0" smtClean="0">
                <a:latin typeface="Times New Roman" pitchFamily="18" charset="0"/>
                <a:cs typeface="Times New Roman" pitchFamily="18" charset="0"/>
              </a:rPr>
              <a:t> </a:t>
            </a:r>
            <a:r>
              <a:rPr lang="en-US" sz="1200" b="1" u="sng" dirty="0" err="1" smtClean="0">
                <a:latin typeface="Times New Roman" pitchFamily="18" charset="0"/>
                <a:cs typeface="Times New Roman" pitchFamily="18" charset="0"/>
              </a:rPr>
              <a:t>y</a:t>
            </a:r>
            <a:r>
              <a:rPr lang="ru-RU" sz="1200" b="1" u="sng" dirty="0" err="1" smtClean="0">
                <a:latin typeface="Times New Roman" pitchFamily="18" charset="0"/>
                <a:cs typeface="Times New Roman" pitchFamily="18" charset="0"/>
              </a:rPr>
              <a:t>ou</a:t>
            </a:r>
            <a:r>
              <a:rPr lang="ru-RU" sz="1200" b="1" u="sng" dirty="0" smtClean="0">
                <a:latin typeface="Times New Roman" pitchFamily="18" charset="0"/>
                <a:cs typeface="Times New Roman" pitchFamily="18" charset="0"/>
              </a:rPr>
              <a:t> </a:t>
            </a:r>
            <a:r>
              <a:rPr lang="en-US" sz="1200" b="1" u="sng" dirty="0" smtClean="0">
                <a:latin typeface="Times New Roman" pitchFamily="18" charset="0"/>
                <a:cs typeface="Times New Roman" pitchFamily="18" charset="0"/>
              </a:rPr>
              <a:t>got</a:t>
            </a:r>
            <a:r>
              <a:rPr lang="ru-RU" sz="1200" b="1" u="sng" dirty="0" smtClean="0">
                <a:latin typeface="Times New Roman" pitchFamily="18" charset="0"/>
                <a:cs typeface="Times New Roman" pitchFamily="18" charset="0"/>
              </a:rPr>
              <a:t>…?</a:t>
            </a:r>
          </a:p>
          <a:p>
            <a:pPr>
              <a:buNone/>
            </a:pPr>
            <a:r>
              <a:rPr lang="ru-RU" sz="1200" dirty="0" smtClean="0">
                <a:latin typeface="Times New Roman" pitchFamily="18" charset="0"/>
                <a:cs typeface="Times New Roman" pitchFamily="18" charset="0"/>
              </a:rPr>
              <a:t>На столе учителя разложены игрушки. Ученикам предлагается посмотреть на</a:t>
            </a:r>
          </a:p>
          <a:p>
            <a:pPr>
              <a:buNone/>
            </a:pPr>
            <a:r>
              <a:rPr lang="ru-RU" sz="1200" dirty="0" smtClean="0">
                <a:latin typeface="Times New Roman" pitchFamily="18" charset="0"/>
                <a:cs typeface="Times New Roman" pitchFamily="18" charset="0"/>
              </a:rPr>
              <a:t>них и запомнить</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(предварительно можно повторить с учащимися все названия по-английски). </a:t>
            </a:r>
            <a:endParaRPr lang="en-US"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Затем</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ученики отворачиваются, а ведущий берёт со стола какую-либо игрушку и прячет её за спиной.</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Остальные игрушки закрываются газетой. Ученики задают вопросы ведущему : </a:t>
            </a:r>
            <a:r>
              <a:rPr lang="ru-RU" sz="1200" dirty="0" err="1" smtClean="0">
                <a:latin typeface="Times New Roman" pitchFamily="18" charset="0"/>
                <a:cs typeface="Times New Roman" pitchFamily="18" charset="0"/>
              </a:rPr>
              <a:t>Have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you</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got </a:t>
            </a:r>
            <a:r>
              <a:rPr lang="ru-RU" sz="1200" dirty="0" err="1" smtClean="0">
                <a:latin typeface="Times New Roman" pitchFamily="18" charset="0"/>
                <a:cs typeface="Times New Roman" pitchFamily="18" charset="0"/>
              </a:rPr>
              <a:t>a</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cat</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Have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you</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got </a:t>
            </a:r>
            <a:r>
              <a:rPr lang="ru-RU" sz="1200" dirty="0" err="1" smtClean="0">
                <a:latin typeface="Times New Roman" pitchFamily="18" charset="0"/>
                <a:cs typeface="Times New Roman" pitchFamily="18" charset="0"/>
              </a:rPr>
              <a:t>a</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dog</a:t>
            </a:r>
            <a:r>
              <a:rPr lang="ru-RU" sz="1200" dirty="0" smtClean="0">
                <a:latin typeface="Times New Roman" pitchFamily="18" charset="0"/>
                <a:cs typeface="Times New Roman" pitchFamily="18" charset="0"/>
              </a:rPr>
              <a:t>? и т. д. и так до тех </a:t>
            </a:r>
            <a:r>
              <a:rPr lang="ru-RU" sz="1200" dirty="0" err="1" smtClean="0">
                <a:latin typeface="Times New Roman" pitchFamily="18" charset="0"/>
                <a:cs typeface="Times New Roman" pitchFamily="18" charset="0"/>
              </a:rPr>
              <a:t>пор,пока</a:t>
            </a:r>
            <a:r>
              <a:rPr lang="ru-RU" sz="1200" dirty="0" smtClean="0">
                <a:latin typeface="Times New Roman" pitchFamily="18" charset="0"/>
                <a:cs typeface="Times New Roman" pitchFamily="18" charset="0"/>
              </a:rPr>
              <a:t> кто-либо из учеников не отгадает спрятанную игрушку. Он и занимает место</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ведущего.</a:t>
            </a: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для обучения </a:t>
            </a:r>
            <a:r>
              <a:rPr lang="ru-RU" dirty="0" err="1" smtClean="0"/>
              <a:t>аудированию</a:t>
            </a:r>
            <a:r>
              <a:rPr lang="ru-RU" dirty="0" smtClean="0"/>
              <a:t>:</a:t>
            </a:r>
            <a:endParaRPr lang="ru-RU" dirty="0"/>
          </a:p>
        </p:txBody>
      </p:sp>
      <p:sp>
        <p:nvSpPr>
          <p:cNvPr id="3" name="Содержимое 2"/>
          <p:cNvSpPr>
            <a:spLocks noGrp="1"/>
          </p:cNvSpPr>
          <p:nvPr>
            <p:ph idx="1"/>
          </p:nvPr>
        </p:nvSpPr>
        <p:spPr/>
        <p:txBody>
          <a:bodyPr>
            <a:normAutofit/>
          </a:bodyPr>
          <a:lstStyle/>
          <a:p>
            <a:pPr>
              <a:buNone/>
            </a:pPr>
            <a:r>
              <a:rPr lang="en-US" sz="1200" b="1" u="sng"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Кто лучше знает цифры.</a:t>
            </a:r>
          </a:p>
          <a:p>
            <a:pPr>
              <a:buNone/>
            </a:pP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Представители от каждой команды выходят к доске, на которой написаны цифры (не по порядку). Ведущий называет цифру, ученик ищет ее на доске и обводит цветным мелом. Побеждает тот, кто обведет больше цифр.</a:t>
            </a:r>
          </a:p>
          <a:p>
            <a:pPr>
              <a:buNone/>
            </a:pPr>
            <a:endParaRPr lang="en-US" sz="1200" b="1" u="sng" dirty="0" smtClean="0">
              <a:latin typeface="Times New Roman" pitchFamily="18" charset="0"/>
              <a:cs typeface="Times New Roman" pitchFamily="18" charset="0"/>
            </a:endParaRPr>
          </a:p>
          <a:p>
            <a:pPr>
              <a:buNone/>
            </a:pPr>
            <a:r>
              <a:rPr lang="ru-RU" sz="1200" b="1" u="sng" dirty="0" smtClean="0">
                <a:latin typeface="Times New Roman" pitchFamily="18" charset="0"/>
                <a:cs typeface="Times New Roman" pitchFamily="18" charset="0"/>
              </a:rPr>
              <a:t>Хлопаем в ладоши.</a:t>
            </a:r>
          </a:p>
          <a:p>
            <a:pPr>
              <a:buNone/>
            </a:pPr>
            <a:r>
              <a:rPr lang="en-US" sz="1200" i="1" dirty="0" smtClean="0">
                <a:latin typeface="Times New Roman" pitchFamily="18" charset="0"/>
                <a:cs typeface="Times New Roman" pitchFamily="18" charset="0"/>
              </a:rPr>
              <a:t>      </a:t>
            </a:r>
            <a:r>
              <a:rPr lang="ru-RU" sz="1200" i="1" dirty="0" smtClean="0">
                <a:latin typeface="Times New Roman" pitchFamily="18" charset="0"/>
                <a:cs typeface="Times New Roman" pitchFamily="18" charset="0"/>
              </a:rPr>
              <a:t>Члены обеих команд становятся в круг. Ведущий – в центре круга. Он называет вперемешку домашних и диких животных. Когда дети слышат название дикого животного, они хлопают один раз, когда слышат название домашнего животного, то хлопают два раза. Тот, кто ошибся, выбывает из игры. Победительницей считается та команда, в которой останется больше игроков.</a:t>
            </a:r>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для обучения говорению:</a:t>
            </a:r>
            <a:endParaRPr lang="ru-RU" dirty="0"/>
          </a:p>
        </p:txBody>
      </p:sp>
      <p:sp>
        <p:nvSpPr>
          <p:cNvPr id="3" name="Содержимое 2"/>
          <p:cNvSpPr>
            <a:spLocks noGrp="1"/>
          </p:cNvSpPr>
          <p:nvPr>
            <p:ph idx="1"/>
          </p:nvPr>
        </p:nvSpPr>
        <p:spPr/>
        <p:txBody>
          <a:bodyPr>
            <a:normAutofit/>
          </a:bodyPr>
          <a:lstStyle/>
          <a:p>
            <a:pPr>
              <a:buNone/>
            </a:pPr>
            <a:r>
              <a:rPr lang="ru-RU" sz="1200" dirty="0" smtClean="0">
                <a:latin typeface="Times New Roman" pitchFamily="18" charset="0"/>
                <a:cs typeface="Times New Roman" pitchFamily="18" charset="0"/>
              </a:rPr>
              <a:t>      Учащимся дается текст, который необходимо прочитать, а затем переделать его так, чтобы получился рассказ о себе. </a:t>
            </a:r>
            <a:r>
              <a:rPr lang="ru-RU" sz="1200" dirty="0" err="1" smtClean="0">
                <a:latin typeface="Times New Roman" pitchFamily="18" charset="0"/>
                <a:cs typeface="Times New Roman" pitchFamily="18" charset="0"/>
              </a:rPr>
              <a:t>My</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name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is</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Helen</a:t>
            </a:r>
            <a:r>
              <a:rPr lang="ru-RU" sz="1200" dirty="0" smtClean="0">
                <a:latin typeface="Times New Roman" pitchFamily="18" charset="0"/>
                <a:cs typeface="Times New Roman" pitchFamily="18" charset="0"/>
              </a:rPr>
              <a:t>. I </a:t>
            </a:r>
            <a:r>
              <a:rPr lang="ru-RU" sz="1200" dirty="0" err="1" smtClean="0">
                <a:latin typeface="Times New Roman" pitchFamily="18" charset="0"/>
                <a:cs typeface="Times New Roman" pitchFamily="18" charset="0"/>
              </a:rPr>
              <a:t>am</a:t>
            </a:r>
            <a:r>
              <a:rPr lang="ru-RU" sz="1200" dirty="0" smtClean="0">
                <a:latin typeface="Times New Roman" pitchFamily="18" charset="0"/>
                <a:cs typeface="Times New Roman" pitchFamily="18" charset="0"/>
              </a:rPr>
              <a:t> 10. I </a:t>
            </a:r>
            <a:r>
              <a:rPr lang="ru-RU" sz="1200" dirty="0" err="1" smtClean="0">
                <a:latin typeface="Times New Roman" pitchFamily="18" charset="0"/>
                <a:cs typeface="Times New Roman" pitchFamily="18" charset="0"/>
              </a:rPr>
              <a:t>live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London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England</a:t>
            </a:r>
            <a:r>
              <a:rPr lang="ru-RU" sz="1200" dirty="0" smtClean="0">
                <a:latin typeface="Times New Roman" pitchFamily="18" charset="0"/>
                <a:cs typeface="Times New Roman" pitchFamily="18" charset="0"/>
              </a:rPr>
              <a:t>. I </a:t>
            </a:r>
            <a:r>
              <a:rPr lang="ru-RU" sz="1200" dirty="0" err="1" smtClean="0">
                <a:latin typeface="Times New Roman" pitchFamily="18" charset="0"/>
                <a:cs typeface="Times New Roman" pitchFamily="18" charset="0"/>
              </a:rPr>
              <a:t>go</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to</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school</a:t>
            </a:r>
            <a:r>
              <a:rPr lang="ru-RU" sz="1200" dirty="0" smtClean="0">
                <a:latin typeface="Times New Roman" pitchFamily="18" charset="0"/>
                <a:cs typeface="Times New Roman" pitchFamily="18" charset="0"/>
              </a:rPr>
              <a:t> 5. </a:t>
            </a:r>
            <a:r>
              <a:rPr lang="ru-RU" sz="1200" dirty="0" err="1" smtClean="0">
                <a:latin typeface="Times New Roman" pitchFamily="18" charset="0"/>
                <a:cs typeface="Times New Roman" pitchFamily="18" charset="0"/>
              </a:rPr>
              <a:t>It</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is</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big</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and</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nice</a:t>
            </a:r>
            <a:r>
              <a:rPr lang="ru-RU" sz="1200" dirty="0" smtClean="0">
                <a:latin typeface="Times New Roman" pitchFamily="18" charset="0"/>
                <a:cs typeface="Times New Roman" pitchFamily="18" charset="0"/>
              </a:rPr>
              <a:t>. I </a:t>
            </a:r>
            <a:r>
              <a:rPr lang="ru-RU" sz="1200" dirty="0" err="1" smtClean="0">
                <a:latin typeface="Times New Roman" pitchFamily="18" charset="0"/>
                <a:cs typeface="Times New Roman" pitchFamily="18" charset="0"/>
              </a:rPr>
              <a:t>am</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the</a:t>
            </a:r>
            <a:r>
              <a:rPr lang="ru-RU" sz="1200" dirty="0" smtClean="0">
                <a:latin typeface="Times New Roman" pitchFamily="18" charset="0"/>
                <a:cs typeface="Times New Roman" pitchFamily="18" charset="0"/>
              </a:rPr>
              <a:t> 4th </a:t>
            </a:r>
            <a:r>
              <a:rPr lang="ru-RU" sz="1200" dirty="0" err="1" smtClean="0">
                <a:latin typeface="Times New Roman" pitchFamily="18" charset="0"/>
                <a:cs typeface="Times New Roman" pitchFamily="18" charset="0"/>
              </a:rPr>
              <a:t>form</a:t>
            </a:r>
            <a:r>
              <a:rPr lang="ru-RU" sz="1200" dirty="0" smtClean="0">
                <a:latin typeface="Times New Roman" pitchFamily="18" charset="0"/>
                <a:cs typeface="Times New Roman" pitchFamily="18" charset="0"/>
              </a:rPr>
              <a:t>. В данном упражнении учащиеся будут проделывать трансформации на лексическом уровне (меняя имя, возраст, класс, город и т.д.). Данная лексика в дальнейшем послужит базой для диалога.</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Найди пару.  </a:t>
            </a:r>
            <a:r>
              <a:rPr lang="ru-RU" sz="1200" dirty="0" smtClean="0">
                <a:latin typeface="Times New Roman" pitchFamily="18" charset="0"/>
                <a:cs typeface="Times New Roman" pitchFamily="18" charset="0"/>
              </a:rPr>
              <a:t>Цель: развитие умений, связанных с описанием и сравнением и включением их в диалог. Ход игры: ученики получают открытки. У каждой открытки есть пара. Каждая пара открыток относится к какой-либо коммуникативной ситуации. Учащиеся должны описать открытку друг другу или задавать вопросы, чтобы 40 выяснить, кто обладает точно такой же открыткой. Ниже приведены роли для 7 пар учащихся: 1) продавец в продуктовом магазине – покупатель в продуктовом магазине; 2) продавец в магазине одежды – покупатель в магазине одежды; 3) продавец в зоомагазине – покупатель в зоомагазине; 4) официант – клиент кафе; 5) врач – пациент; 6) садовник – хозяин сада; 7) житель Англии – житель России. Чтобы учащиеся узнали своего партнера, они задают поочередно одноклассникам вопросы. Например, если учащийся покупатель, ему нужно найти продавца в продуктовом магазине. Он делает это с помощью вопросов «</a:t>
            </a:r>
            <a:r>
              <a:rPr lang="ru-RU" sz="1200" dirty="0" err="1" smtClean="0">
                <a:latin typeface="Times New Roman" pitchFamily="18" charset="0"/>
                <a:cs typeface="Times New Roman" pitchFamily="18" charset="0"/>
              </a:rPr>
              <a:t>Do</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you</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work</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the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shop</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Do</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you</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sell</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food</a:t>
            </a:r>
            <a:r>
              <a:rPr lang="ru-RU" sz="1200" dirty="0" smtClean="0">
                <a:latin typeface="Times New Roman" pitchFamily="18" charset="0"/>
                <a:cs typeface="Times New Roman" pitchFamily="18" charset="0"/>
              </a:rPr>
              <a:t>?», и </a:t>
            </a:r>
            <a:r>
              <a:rPr lang="ru-RU" sz="1200" dirty="0" err="1" smtClean="0">
                <a:latin typeface="Times New Roman" pitchFamily="18" charset="0"/>
                <a:cs typeface="Times New Roman" pitchFamily="18" charset="0"/>
              </a:rPr>
              <a:t>т.д</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для обучения чтению:</a:t>
            </a:r>
            <a:endParaRPr lang="ru-RU" dirty="0"/>
          </a:p>
        </p:txBody>
      </p:sp>
      <p:sp>
        <p:nvSpPr>
          <p:cNvPr id="3" name="Содержимое 2"/>
          <p:cNvSpPr>
            <a:spLocks noGrp="1"/>
          </p:cNvSpPr>
          <p:nvPr>
            <p:ph idx="1"/>
          </p:nvPr>
        </p:nvSpPr>
        <p:spPr/>
        <p:txBody>
          <a:bodyPr>
            <a:normAutofit/>
          </a:bodyPr>
          <a:lstStyle/>
          <a:p>
            <a:pPr>
              <a:buNone/>
            </a:pPr>
            <a:r>
              <a:rPr lang="ru-RU" sz="1200" b="1"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 </a:t>
            </a:r>
            <a:r>
              <a:rPr lang="ru-RU" sz="1200" b="1" u="sng" dirty="0" err="1" smtClean="0">
                <a:latin typeface="Times New Roman" pitchFamily="18" charset="0"/>
                <a:cs typeface="Times New Roman" pitchFamily="18" charset="0"/>
              </a:rPr>
              <a:t>Flashing</a:t>
            </a:r>
            <a:r>
              <a:rPr lang="ru-RU" sz="1200" b="1" u="sng" dirty="0" smtClean="0">
                <a:latin typeface="Times New Roman" pitchFamily="18" charset="0"/>
                <a:cs typeface="Times New Roman" pitchFamily="18" charset="0"/>
              </a:rPr>
              <a:t> </a:t>
            </a:r>
            <a:r>
              <a:rPr lang="ru-RU" sz="1200" b="1" u="sng" dirty="0" err="1" smtClean="0">
                <a:latin typeface="Times New Roman" pitchFamily="18" charset="0"/>
                <a:cs typeface="Times New Roman" pitchFamily="18" charset="0"/>
              </a:rPr>
              <a:t>a</a:t>
            </a:r>
            <a:r>
              <a:rPr lang="ru-RU" sz="1200" b="1" u="sng" dirty="0" smtClean="0">
                <a:latin typeface="Times New Roman" pitchFamily="18" charset="0"/>
                <a:cs typeface="Times New Roman" pitchFamily="18" charset="0"/>
              </a:rPr>
              <a:t> </a:t>
            </a:r>
            <a:r>
              <a:rPr lang="ru-RU" sz="1200" b="1" u="sng" dirty="0" err="1" smtClean="0">
                <a:latin typeface="Times New Roman" pitchFamily="18" charset="0"/>
                <a:cs typeface="Times New Roman" pitchFamily="18" charset="0"/>
              </a:rPr>
              <a:t>card</a:t>
            </a:r>
            <a:r>
              <a:rPr lang="ru-RU" sz="1200" b="1" u="sng" dirty="0" smtClean="0">
                <a:latin typeface="Times New Roman" pitchFamily="18" charset="0"/>
                <a:cs typeface="Times New Roman" pitchFamily="18" charset="0"/>
              </a:rPr>
              <a:t>. (Промелькнувшая карточка).</a:t>
            </a:r>
          </a:p>
          <a:p>
            <a:pPr>
              <a:buNone/>
            </a:pPr>
            <a:r>
              <a:rPr lang="ru-RU" sz="1200" dirty="0" smtClean="0">
                <a:latin typeface="Times New Roman" pitchFamily="18" charset="0"/>
                <a:cs typeface="Times New Roman" pitchFamily="18" charset="0"/>
              </a:rPr>
              <a:t>       В целях развития скорости чтения, быстроты реакции учащихся на печатное слово учитель пользуется карточками с написанными на них словами. Учитель держит карточку со словом изображением к себе, затем быстро показывает учащимся и снова поворачивает к себе. Дети угадывают и называют слово. Учащимся можно также предложить соревнование на скорость и правильность прочтения слов.</a:t>
            </a:r>
          </a:p>
          <a:p>
            <a:pPr>
              <a:buNone/>
            </a:pPr>
            <a:r>
              <a:rPr lang="ru-RU" sz="1200"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Соревнование</a:t>
            </a:r>
            <a:r>
              <a:rPr lang="ru-RU" sz="1200" dirty="0" smtClean="0">
                <a:latin typeface="Times New Roman" pitchFamily="18" charset="0"/>
                <a:cs typeface="Times New Roman" pitchFamily="18" charset="0"/>
              </a:rPr>
              <a:t> на скорость и правильность прочтения слов из представленного в учебнике упражнения.</a:t>
            </a:r>
          </a:p>
          <a:p>
            <a:pPr>
              <a:buNone/>
            </a:pPr>
            <a:r>
              <a:rPr lang="ru-RU" sz="1200"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Разрезная азбука.</a:t>
            </a:r>
          </a:p>
          <a:p>
            <a:pPr>
              <a:buNone/>
            </a:pP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 это:</a:t>
            </a:r>
            <a:endParaRPr lang="ru-RU" dirty="0"/>
          </a:p>
        </p:txBody>
      </p:sp>
      <p:sp>
        <p:nvSpPr>
          <p:cNvPr id="3" name="Содержимое 2"/>
          <p:cNvSpPr>
            <a:spLocks noGrp="1"/>
          </p:cNvSpPr>
          <p:nvPr>
            <p:ph idx="1"/>
          </p:nvPr>
        </p:nvSpPr>
        <p:spPr/>
        <p:txBody>
          <a:bodyPr/>
          <a:lstStyle/>
          <a:p>
            <a:r>
              <a:rPr lang="ru-RU" dirty="0" smtClean="0">
                <a:solidFill>
                  <a:prstClr val="black"/>
                </a:solidFill>
                <a:latin typeface="Comic Sans MS" pitchFamily="66" charset="0"/>
              </a:rPr>
              <a:t>деятельность;</a:t>
            </a:r>
          </a:p>
          <a:p>
            <a:r>
              <a:rPr lang="ru-RU" dirty="0" err="1" smtClean="0">
                <a:solidFill>
                  <a:prstClr val="black"/>
                </a:solidFill>
                <a:latin typeface="Comic Sans MS" pitchFamily="66" charset="0"/>
              </a:rPr>
              <a:t>мотивированность</a:t>
            </a:r>
            <a:r>
              <a:rPr lang="ru-RU" dirty="0" smtClean="0">
                <a:solidFill>
                  <a:prstClr val="black"/>
                </a:solidFill>
                <a:latin typeface="Comic Sans MS" pitchFamily="66" charset="0"/>
              </a:rPr>
              <a:t>;</a:t>
            </a:r>
          </a:p>
          <a:p>
            <a:r>
              <a:rPr lang="ru-RU" dirty="0" smtClean="0">
                <a:solidFill>
                  <a:prstClr val="black"/>
                </a:solidFill>
                <a:latin typeface="Comic Sans MS" pitchFamily="66" charset="0"/>
              </a:rPr>
              <a:t>индивидуализированная деятельность;</a:t>
            </a:r>
          </a:p>
          <a:p>
            <a:r>
              <a:rPr lang="ru-RU" dirty="0" smtClean="0">
                <a:solidFill>
                  <a:prstClr val="black"/>
                </a:solidFill>
                <a:latin typeface="Comic Sans MS" pitchFamily="66" charset="0"/>
              </a:rPr>
              <a:t>обучение и воспитание в коллективе и через коллектив;</a:t>
            </a:r>
          </a:p>
          <a:p>
            <a:r>
              <a:rPr lang="ru-RU" dirty="0" smtClean="0">
                <a:solidFill>
                  <a:prstClr val="black"/>
                </a:solidFill>
                <a:latin typeface="Comic Sans MS" pitchFamily="66" charset="0"/>
              </a:rPr>
              <a:t>развитие психических функций и способностей;</a:t>
            </a:r>
          </a:p>
          <a:p>
            <a:r>
              <a:rPr lang="ru-RU" dirty="0" smtClean="0">
                <a:solidFill>
                  <a:prstClr val="black"/>
                </a:solidFill>
                <a:latin typeface="Comic Sans MS" pitchFamily="66" charset="0"/>
              </a:rPr>
              <a:t>«учение с увлечением».</a:t>
            </a:r>
          </a:p>
          <a:p>
            <a:endParaRPr lang="ru-RU" dirty="0" smtClean="0">
              <a:solidFill>
                <a:prstClr val="black"/>
              </a:solidFill>
              <a:latin typeface="Comic Sans MS" pitchFamily="66" charset="0"/>
            </a:endParaRPr>
          </a:p>
          <a:p>
            <a:pPr>
              <a:spcBef>
                <a:spcPts val="580"/>
              </a:spcBef>
              <a:buClr>
                <a:srgbClr val="D34817"/>
              </a:buClr>
              <a:buSzPct val="85000"/>
              <a:buNone/>
              <a:defRPr/>
            </a:pPr>
            <a:r>
              <a:rPr lang="ru-RU" dirty="0" smtClean="0">
                <a:solidFill>
                  <a:prstClr val="black"/>
                </a:solidFill>
                <a:latin typeface="Comic Sans MS" pitchFamily="66"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для формирования коммуникативных УУД:</a:t>
            </a:r>
            <a:endParaRPr lang="ru-RU" dirty="0"/>
          </a:p>
        </p:txBody>
      </p:sp>
      <p:sp>
        <p:nvSpPr>
          <p:cNvPr id="3" name="Содержимое 2"/>
          <p:cNvSpPr>
            <a:spLocks noGrp="1"/>
          </p:cNvSpPr>
          <p:nvPr>
            <p:ph idx="1"/>
          </p:nvPr>
        </p:nvSpPr>
        <p:spPr/>
        <p:txBody>
          <a:bodyPr>
            <a:normAutofit/>
          </a:bodyPr>
          <a:lstStyle/>
          <a:p>
            <a:pPr>
              <a:buNone/>
            </a:pPr>
            <a:r>
              <a:rPr lang="ru-RU" sz="1200" b="1" i="1" u="sng" dirty="0" smtClean="0">
                <a:latin typeface="Times New Roman" pitchFamily="18" charset="0"/>
                <a:cs typeface="Times New Roman" pitchFamily="18" charset="0"/>
              </a:rPr>
              <a:t>Самостоятельная работа с самопроверкой по эталону</a:t>
            </a: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На этом этапе можно выполнить самостоятельную работу с текстом.  Игровой прием  «Собери радугу»</a:t>
            </a:r>
            <a:r>
              <a:rPr lang="ru-RU" sz="1200" b="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 помогает собрать части текста, чтобы сохранить последовательность событий рассказа.</a:t>
            </a:r>
          </a:p>
          <a:p>
            <a:pPr>
              <a:buNone/>
            </a:pPr>
            <a:r>
              <a:rPr lang="ru-RU" sz="1200"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Формируются  познавательные (</a:t>
            </a:r>
            <a:r>
              <a:rPr lang="ru-RU" sz="1200" dirty="0" smtClean="0">
                <a:latin typeface="Times New Roman" pitchFamily="18" charset="0"/>
                <a:cs typeface="Times New Roman" pitchFamily="18" charset="0"/>
              </a:rPr>
              <a:t>Ученик может структурировать найденную информацию в нужной форме)</a:t>
            </a:r>
            <a:r>
              <a:rPr lang="ru-RU" sz="1200" b="1" i="1" dirty="0" smtClean="0">
                <a:latin typeface="Times New Roman" pitchFamily="18" charset="0"/>
                <a:cs typeface="Times New Roman" pitchFamily="18" charset="0"/>
              </a:rPr>
              <a:t> и </a:t>
            </a:r>
            <a:r>
              <a:rPr lang="ru-RU" sz="1200" i="1"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регулятивные (</a:t>
            </a:r>
            <a:r>
              <a:rPr lang="ru-RU" sz="1200" dirty="0" smtClean="0">
                <a:latin typeface="Times New Roman" pitchFamily="18" charset="0"/>
                <a:cs typeface="Times New Roman" pitchFamily="18" charset="0"/>
              </a:rPr>
              <a:t>Ученик перед тем, как начать действовать определяет последовательность действий)</a:t>
            </a:r>
            <a:r>
              <a:rPr lang="ru-RU" sz="1200" b="1" i="1" dirty="0" smtClean="0">
                <a:latin typeface="Times New Roman" pitchFamily="18" charset="0"/>
                <a:cs typeface="Times New Roman" pitchFamily="18" charset="0"/>
              </a:rPr>
              <a:t>   универсальные учебные действия.</a:t>
            </a: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a:t>
            </a:r>
            <a:r>
              <a:rPr lang="ru-RU" sz="1200" b="1" i="1" u="sng" dirty="0" smtClean="0">
                <a:latin typeface="Times New Roman" pitchFamily="18" charset="0"/>
                <a:cs typeface="Times New Roman" pitchFamily="18" charset="0"/>
              </a:rPr>
              <a:t>Включение в систему знаний и повторение</a:t>
            </a: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Данный этап можно охарактеризовать как границу применимости нового знания, т. е. учащиеся должны  показать, насколько они усвоили тот или иной материал в системе уже изученных знаний. Так, при изучении темы: “</a:t>
            </a:r>
            <a:r>
              <a:rPr lang="ru-RU" sz="1200" dirty="0" err="1" smtClean="0">
                <a:latin typeface="Times New Roman" pitchFamily="18" charset="0"/>
                <a:cs typeface="Times New Roman" pitchFamily="18" charset="0"/>
              </a:rPr>
              <a:t>Animals</a:t>
            </a:r>
            <a:r>
              <a:rPr lang="ru-RU" sz="1200" dirty="0" smtClean="0">
                <a:latin typeface="Times New Roman" pitchFamily="18" charset="0"/>
                <a:cs typeface="Times New Roman" pitchFamily="18" charset="0"/>
              </a:rPr>
              <a:t> ” («Животные»)  школьники сначала разгадывают загадки. После чего играют в игру «Загадай загадку». Класс делится на группы. Каждая группа представляет свою загадку. </a:t>
            </a:r>
            <a:r>
              <a:rPr lang="ru-RU" sz="1200" b="1" i="1" dirty="0" smtClean="0">
                <a:latin typeface="Times New Roman" pitchFamily="18" charset="0"/>
                <a:cs typeface="Times New Roman" pitchFamily="18" charset="0"/>
              </a:rPr>
              <a:t>Формируются </a:t>
            </a:r>
            <a:r>
              <a:rPr lang="ru-RU" sz="1200" i="1"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познавательные (</a:t>
            </a:r>
            <a:r>
              <a:rPr lang="ru-RU" sz="1200" dirty="0" smtClean="0">
                <a:latin typeface="Times New Roman" pitchFamily="18" charset="0"/>
                <a:cs typeface="Times New Roman" pitchFamily="18" charset="0"/>
              </a:rPr>
              <a:t>Ученик владеет способами решения проблем.)</a:t>
            </a:r>
            <a:r>
              <a:rPr lang="ru-RU" sz="1200" b="1" i="1" dirty="0" smtClean="0">
                <a:latin typeface="Times New Roman" pitchFamily="18" charset="0"/>
                <a:cs typeface="Times New Roman" pitchFamily="18" charset="0"/>
              </a:rPr>
              <a:t> и коммуникативные (</a:t>
            </a:r>
            <a:r>
              <a:rPr lang="ru-RU" sz="1200" dirty="0" smtClean="0">
                <a:latin typeface="Times New Roman" pitchFamily="18" charset="0"/>
                <a:cs typeface="Times New Roman" pitchFamily="18" charset="0"/>
              </a:rPr>
              <a:t>Ребенок умеет слушать и слышать. Может создавать устные и письменные высказывания.) </a:t>
            </a:r>
            <a:r>
              <a:rPr lang="ru-RU" sz="1200" b="1" i="1" dirty="0" smtClean="0">
                <a:latin typeface="Times New Roman" pitchFamily="18" charset="0"/>
                <a:cs typeface="Times New Roman" pitchFamily="18" charset="0"/>
              </a:rPr>
              <a:t>универсальные учебные действия.</a:t>
            </a:r>
            <a:endParaRPr lang="ru-RU" sz="12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239000" cy="1785950"/>
          </a:xfrm>
        </p:spPr>
        <p:txBody>
          <a:bodyPr>
            <a:normAutofit fontScale="90000"/>
          </a:bodyPr>
          <a:lstStyle/>
          <a:p>
            <a:pPr marL="342900" indent="-342900">
              <a:defRPr/>
            </a:pPr>
            <a:r>
              <a:rPr lang="ru-RU" sz="2200" i="1" dirty="0" smtClean="0">
                <a:solidFill>
                  <a:schemeClr val="accent3">
                    <a:lumMod val="10000"/>
                  </a:schemeClr>
                </a:solidFill>
                <a:latin typeface="Monotype Corsiva" pitchFamily="66" charset="0"/>
              </a:rPr>
              <a:t>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200" i="1" dirty="0" smtClean="0">
                <a:solidFill>
                  <a:schemeClr val="accent3">
                    <a:lumMod val="10000"/>
                  </a:schemeClr>
                </a:solidFill>
                <a:latin typeface="Monotype Corsiva" pitchFamily="66" charset="0"/>
              </a:rPr>
              <a:t/>
            </a:r>
            <a:br>
              <a:rPr lang="ru-RU" sz="2200" i="1" dirty="0" smtClean="0">
                <a:solidFill>
                  <a:schemeClr val="accent3">
                    <a:lumMod val="10000"/>
                  </a:schemeClr>
                </a:solidFill>
                <a:latin typeface="Monotype Corsiva" pitchFamily="66" charset="0"/>
              </a:rPr>
            </a:br>
            <a:r>
              <a:rPr lang="ru-RU" sz="2700" i="1" dirty="0" smtClean="0">
                <a:solidFill>
                  <a:schemeClr val="accent3">
                    <a:lumMod val="10000"/>
                  </a:schemeClr>
                </a:solidFill>
                <a:latin typeface="Times New Roman" pitchFamily="18" charset="0"/>
                <a:cs typeface="Times New Roman" pitchFamily="18" charset="0"/>
              </a:rPr>
              <a:t>Игра – путь детей к познанию мира, в котором они живут, </a:t>
            </a:r>
            <a:br>
              <a:rPr lang="ru-RU" sz="2700" i="1" dirty="0" smtClean="0">
                <a:solidFill>
                  <a:schemeClr val="accent3">
                    <a:lumMod val="10000"/>
                  </a:schemeClr>
                </a:solidFill>
                <a:latin typeface="Times New Roman" pitchFamily="18" charset="0"/>
                <a:cs typeface="Times New Roman" pitchFamily="18" charset="0"/>
              </a:rPr>
            </a:br>
            <a:r>
              <a:rPr lang="ru-RU" sz="2700" i="1" dirty="0" smtClean="0">
                <a:solidFill>
                  <a:schemeClr val="accent3">
                    <a:lumMod val="10000"/>
                  </a:schemeClr>
                </a:solidFill>
                <a:latin typeface="Times New Roman" pitchFamily="18" charset="0"/>
                <a:cs typeface="Times New Roman" pitchFamily="18" charset="0"/>
              </a:rPr>
              <a:t>и который они призваны изменить.</a:t>
            </a:r>
            <a:r>
              <a:rPr lang="ru-RU" sz="4000" i="1" dirty="0" smtClean="0">
                <a:solidFill>
                  <a:schemeClr val="accent3">
                    <a:lumMod val="10000"/>
                  </a:schemeClr>
                </a:solidFill>
                <a:latin typeface="Monotype Corsiva" pitchFamily="66" charset="0"/>
              </a:rPr>
              <a:t/>
            </a:r>
            <a:br>
              <a:rPr lang="ru-RU" sz="4000" i="1" dirty="0" smtClean="0">
                <a:solidFill>
                  <a:schemeClr val="accent3">
                    <a:lumMod val="10000"/>
                  </a:schemeClr>
                </a:solidFill>
                <a:latin typeface="Monotype Corsiva" pitchFamily="66" charset="0"/>
              </a:rPr>
            </a:br>
            <a:endParaRPr lang="ru-RU" dirty="0"/>
          </a:p>
        </p:txBody>
      </p:sp>
      <p:pic>
        <p:nvPicPr>
          <p:cNvPr id="6" name="Содержимое 5" descr="IMG_20210406_121234.jpg"/>
          <p:cNvPicPr>
            <a:picLocks noGrp="1" noChangeAspect="1"/>
          </p:cNvPicPr>
          <p:nvPr>
            <p:ph idx="1"/>
          </p:nvPr>
        </p:nvPicPr>
        <p:blipFill>
          <a:blip r:embed="rId2" cstate="print"/>
          <a:stretch>
            <a:fillRect/>
          </a:stretch>
        </p:blipFill>
        <p:spPr>
          <a:xfrm>
            <a:off x="2019553" y="1609725"/>
            <a:ext cx="4114294" cy="48466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Понятие «игровые технологии»</a:t>
            </a:r>
            <a:endParaRPr lang="ru-RU" sz="3200" dirty="0"/>
          </a:p>
        </p:txBody>
      </p:sp>
      <p:sp>
        <p:nvSpPr>
          <p:cNvPr id="3" name="Содержимое 2"/>
          <p:cNvSpPr>
            <a:spLocks noGrp="1"/>
          </p:cNvSpPr>
          <p:nvPr>
            <p:ph idx="1"/>
          </p:nvPr>
        </p:nvSpPr>
        <p:spPr/>
        <p:txBody>
          <a:bodyPr>
            <a:normAutofit fontScale="92500"/>
          </a:bodyPr>
          <a:lstStyle/>
          <a:p>
            <a:pPr marL="0" indent="0" algn="just">
              <a:lnSpc>
                <a:spcPct val="90000"/>
              </a:lnSpc>
              <a:spcBef>
                <a:spcPts val="1200"/>
              </a:spcBef>
              <a:spcAft>
                <a:spcPts val="200"/>
              </a:spcAft>
              <a:buClr>
                <a:srgbClr val="58B6C0"/>
              </a:buClr>
              <a:buSzPct val="100000"/>
              <a:buNone/>
              <a:defRPr/>
            </a:pPr>
            <a:r>
              <a:rPr lang="ru-RU" sz="2800" dirty="0" smtClean="0">
                <a:solidFill>
                  <a:prstClr val="black"/>
                </a:solidFill>
                <a:latin typeface="Calibri"/>
              </a:rPr>
              <a:t>Игровые технологии – это технологии, основанные на активизации и интенсификации деятельности учащихся.</a:t>
            </a:r>
          </a:p>
          <a:p>
            <a:pPr marL="0" indent="0" algn="just">
              <a:lnSpc>
                <a:spcPct val="90000"/>
              </a:lnSpc>
              <a:spcBef>
                <a:spcPts val="1200"/>
              </a:spcBef>
              <a:spcAft>
                <a:spcPts val="200"/>
              </a:spcAft>
              <a:buClr>
                <a:srgbClr val="58B6C0"/>
              </a:buClr>
              <a:buSzPct val="100000"/>
              <a:buNone/>
              <a:defRPr/>
            </a:pPr>
            <a:r>
              <a:rPr lang="ru-RU" sz="2800" dirty="0" smtClean="0">
                <a:solidFill>
                  <a:prstClr val="black"/>
                </a:solidFill>
                <a:latin typeface="Calibri"/>
              </a:rPr>
              <a:t>Игровые технологии – это также одно из средств стимулирования мотивации обучающихся к изучению иностранного языка. </a:t>
            </a:r>
          </a:p>
          <a:p>
            <a:pPr marL="0" indent="0" algn="just">
              <a:lnSpc>
                <a:spcPct val="90000"/>
              </a:lnSpc>
              <a:spcBef>
                <a:spcPts val="1200"/>
              </a:spcBef>
              <a:spcAft>
                <a:spcPts val="200"/>
              </a:spcAft>
              <a:buClr>
                <a:srgbClr val="58B6C0"/>
              </a:buClr>
              <a:buSzPct val="100000"/>
              <a:buNone/>
              <a:defRPr/>
            </a:pPr>
            <a:r>
              <a:rPr lang="ru-RU" sz="2800" dirty="0" smtClean="0">
                <a:solidFill>
                  <a:prstClr val="black"/>
                </a:solidFill>
                <a:latin typeface="Calibri"/>
              </a:rPr>
              <a:t>Игра является неотъемлемой частью жизни подростка, позволяет ему побывать в различных ситуациях, примерить на себя различные роли.</a:t>
            </a:r>
          </a:p>
          <a:p>
            <a:pPr marL="0" indent="0" algn="just">
              <a:lnSpc>
                <a:spcPct val="90000"/>
              </a:lnSpc>
              <a:spcBef>
                <a:spcPts val="1200"/>
              </a:spcBef>
              <a:spcAft>
                <a:spcPts val="200"/>
              </a:spcAft>
              <a:buClr>
                <a:srgbClr val="58B6C0"/>
              </a:buClr>
              <a:buSzPct val="100000"/>
              <a:buNone/>
              <a:defRPr/>
            </a:pPr>
            <a:r>
              <a:rPr lang="ru-RU" sz="2800" dirty="0" smtClean="0">
                <a:solidFill>
                  <a:prstClr val="black"/>
                </a:solidFill>
                <a:latin typeface="Calibri"/>
              </a:rPr>
              <a:t>Основная функция игры – развлечь, доставить удовольствие, возбудить интерес.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Игра должна:</a:t>
            </a:r>
            <a:endParaRPr lang="ru-RU" dirty="0"/>
          </a:p>
        </p:txBody>
      </p:sp>
      <p:sp>
        <p:nvSpPr>
          <p:cNvPr id="3" name="Содержимое 2"/>
          <p:cNvSpPr>
            <a:spLocks noGrp="1"/>
          </p:cNvSpPr>
          <p:nvPr>
            <p:ph idx="1"/>
          </p:nvPr>
        </p:nvSpPr>
        <p:spPr/>
        <p:txBody>
          <a:bodyPr/>
          <a:lstStyle/>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быть хорошо подготовлена с точки зрения, как содержания, так и формы, четко организована; </a:t>
            </a:r>
          </a:p>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снимать напряжение урока и стимулировать активность учащихся;</a:t>
            </a:r>
          </a:p>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быть принята всей группой;</a:t>
            </a:r>
          </a:p>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снимать напряжение урока и стимулировать активность учащихся; </a:t>
            </a:r>
          </a:p>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проводится в доброжелательной, творческой атмосфере; </a:t>
            </a:r>
          </a:p>
          <a:p>
            <a:pPr>
              <a:spcBef>
                <a:spcPts val="580"/>
              </a:spcBef>
              <a:buClr>
                <a:srgbClr val="D34817"/>
              </a:buClr>
              <a:buSzPct val="85000"/>
              <a:buFont typeface="Wingdings 2"/>
              <a:buChar char=""/>
              <a:defRPr/>
            </a:pPr>
            <a:r>
              <a:rPr lang="ru-RU" sz="2400" dirty="0" smtClean="0">
                <a:solidFill>
                  <a:prstClr val="black"/>
                </a:solidFill>
                <a:latin typeface="Monotype Corsiva" pitchFamily="66" charset="0"/>
              </a:rPr>
              <a:t>не оставлять ни одного ученика пассивным или равнодушным.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239000" cy="1320188"/>
          </a:xfrm>
        </p:spPr>
        <p:txBody>
          <a:bodyPr>
            <a:normAutofit fontScale="90000"/>
          </a:bodyPr>
          <a:lstStyle/>
          <a:p>
            <a:r>
              <a:rPr lang="ru-RU" sz="2400" spc="100" dirty="0" smtClean="0">
                <a:solidFill>
                  <a:prstClr val="black">
                    <a:lumMod val="95000"/>
                    <a:lumOff val="5000"/>
                  </a:prstClr>
                </a:solidFill>
                <a:latin typeface="Calibri"/>
              </a:rPr>
              <a:t/>
            </a:r>
            <a:br>
              <a:rPr lang="ru-RU" sz="2400" spc="100" dirty="0" smtClean="0">
                <a:solidFill>
                  <a:prstClr val="black">
                    <a:lumMod val="95000"/>
                    <a:lumOff val="5000"/>
                  </a:prstClr>
                </a:solidFill>
                <a:latin typeface="Calibri"/>
              </a:rPr>
            </a:br>
            <a:r>
              <a:rPr lang="ru-RU" sz="2400" spc="100" dirty="0" smtClean="0">
                <a:solidFill>
                  <a:prstClr val="black">
                    <a:lumMod val="95000"/>
                    <a:lumOff val="5000"/>
                  </a:prstClr>
                </a:solidFill>
                <a:latin typeface="Calibri"/>
              </a:rPr>
              <a:t/>
            </a:r>
            <a:br>
              <a:rPr lang="ru-RU" sz="2400" spc="100" dirty="0" smtClean="0">
                <a:solidFill>
                  <a:prstClr val="black">
                    <a:lumMod val="95000"/>
                    <a:lumOff val="5000"/>
                  </a:prstClr>
                </a:solidFill>
                <a:latin typeface="Calibri"/>
              </a:rPr>
            </a:br>
            <a:r>
              <a:rPr lang="ru-RU" sz="2400" spc="100" dirty="0" smtClean="0">
                <a:solidFill>
                  <a:prstClr val="black">
                    <a:lumMod val="95000"/>
                    <a:lumOff val="5000"/>
                  </a:prstClr>
                </a:solidFill>
                <a:latin typeface="Calibri"/>
              </a:rPr>
              <a:t/>
            </a:r>
            <a:br>
              <a:rPr lang="ru-RU" sz="2400" spc="100" dirty="0" smtClean="0">
                <a:solidFill>
                  <a:prstClr val="black">
                    <a:lumMod val="95000"/>
                    <a:lumOff val="5000"/>
                  </a:prstClr>
                </a:solidFill>
                <a:latin typeface="Calibri"/>
              </a:rPr>
            </a:br>
            <a:r>
              <a:rPr lang="ru-RU" sz="2400" spc="100" dirty="0" smtClean="0">
                <a:solidFill>
                  <a:prstClr val="black">
                    <a:lumMod val="95000"/>
                    <a:lumOff val="5000"/>
                  </a:prstClr>
                </a:solidFill>
                <a:latin typeface="Calibri"/>
              </a:rPr>
              <a:t>Большинству игр присущи четыре главные черты</a:t>
            </a:r>
            <a:br>
              <a:rPr lang="ru-RU" sz="2400" spc="100" dirty="0" smtClean="0">
                <a:solidFill>
                  <a:prstClr val="black">
                    <a:lumMod val="95000"/>
                    <a:lumOff val="5000"/>
                  </a:prstClr>
                </a:solidFill>
                <a:latin typeface="Calibri"/>
              </a:rPr>
            </a:br>
            <a:r>
              <a:rPr lang="ru-RU" sz="2400" spc="100" dirty="0" smtClean="0">
                <a:solidFill>
                  <a:prstClr val="black">
                    <a:lumMod val="95000"/>
                    <a:lumOff val="5000"/>
                  </a:prstClr>
                </a:solidFill>
                <a:latin typeface="Calibri"/>
              </a:rPr>
              <a:t> (по С.А. Шмакову):</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92500" lnSpcReduction="20000"/>
          </a:bodyPr>
          <a:lstStyle/>
          <a:p>
            <a:pPr marL="91440" indent="-91440" algn="just">
              <a:lnSpc>
                <a:spcPct val="90000"/>
              </a:lnSpc>
              <a:spcBef>
                <a:spcPts val="1200"/>
              </a:spcBef>
              <a:spcAft>
                <a:spcPts val="200"/>
              </a:spcAft>
              <a:buClr>
                <a:srgbClr val="58B6C0"/>
              </a:buClr>
              <a:buSzPct val="100000"/>
              <a:buFont typeface="Wingdings" panose="05000000000000000000" pitchFamily="2" charset="2"/>
              <a:buChar char="q"/>
              <a:defRPr/>
            </a:pPr>
            <a:r>
              <a:rPr lang="ru-RU" sz="2800" dirty="0" smtClean="0">
                <a:solidFill>
                  <a:prstClr val="black"/>
                </a:solidFill>
                <a:latin typeface="Calibri"/>
              </a:rPr>
              <a:t>свободная развивающая деятельность, предпринимаемая лишь по желанию ребёнка, ради удовольствия от самого процесса деятельности, а не только от результата (процедурное удовольствие);</a:t>
            </a:r>
          </a:p>
          <a:p>
            <a:pPr marL="91440" indent="-91440" algn="just">
              <a:lnSpc>
                <a:spcPct val="90000"/>
              </a:lnSpc>
              <a:spcBef>
                <a:spcPts val="1200"/>
              </a:spcBef>
              <a:spcAft>
                <a:spcPts val="200"/>
              </a:spcAft>
              <a:buClr>
                <a:srgbClr val="58B6C0"/>
              </a:buClr>
              <a:buSzPct val="100000"/>
              <a:buFont typeface="Wingdings" panose="05000000000000000000" pitchFamily="2" charset="2"/>
              <a:buChar char="q"/>
              <a:defRPr/>
            </a:pPr>
            <a:r>
              <a:rPr lang="ru-RU" sz="2800" dirty="0" smtClean="0">
                <a:solidFill>
                  <a:prstClr val="black"/>
                </a:solidFill>
                <a:latin typeface="Calibri"/>
              </a:rPr>
              <a:t>творческий, в значительной мере импровизационный, очень активный характер этой деятельности («поле творчества»)</a:t>
            </a:r>
          </a:p>
          <a:p>
            <a:pPr marL="91440" indent="-91440" algn="just">
              <a:lnSpc>
                <a:spcPct val="90000"/>
              </a:lnSpc>
              <a:spcBef>
                <a:spcPts val="1200"/>
              </a:spcBef>
              <a:spcAft>
                <a:spcPts val="200"/>
              </a:spcAft>
              <a:buClr>
                <a:srgbClr val="58B6C0"/>
              </a:buClr>
              <a:buSzPct val="100000"/>
              <a:buFont typeface="Wingdings" panose="05000000000000000000" pitchFamily="2" charset="2"/>
              <a:buChar char="q"/>
              <a:defRPr/>
            </a:pPr>
            <a:r>
              <a:rPr lang="ru-RU" sz="2800" dirty="0" smtClean="0">
                <a:solidFill>
                  <a:prstClr val="black"/>
                </a:solidFill>
                <a:latin typeface="Calibri"/>
              </a:rPr>
              <a:t>эмоциональная приподнятость деятельности, соперничество, состязательность, конкуренция, аттракция и т.п. (чувственная природа игры, «эмоциональное напряжение»);</a:t>
            </a:r>
          </a:p>
          <a:p>
            <a:pPr marL="91440" indent="-91440" algn="just">
              <a:lnSpc>
                <a:spcPct val="90000"/>
              </a:lnSpc>
              <a:spcBef>
                <a:spcPts val="1200"/>
              </a:spcBef>
              <a:spcAft>
                <a:spcPts val="200"/>
              </a:spcAft>
              <a:buClr>
                <a:srgbClr val="58B6C0"/>
              </a:buClr>
              <a:buSzPct val="100000"/>
              <a:buFont typeface="Wingdings" panose="05000000000000000000" pitchFamily="2" charset="2"/>
              <a:buChar char="q"/>
              <a:defRPr/>
            </a:pPr>
            <a:r>
              <a:rPr lang="ru-RU" sz="2800" dirty="0" smtClean="0">
                <a:solidFill>
                  <a:prstClr val="black"/>
                </a:solidFill>
                <a:latin typeface="Calibri"/>
              </a:rPr>
              <a:t>наличие прямых или косвенных правил, отражающих содержание игры, логическую и временную последовательность её развития.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spc="100" dirty="0" smtClean="0">
                <a:solidFill>
                  <a:prstClr val="black"/>
                </a:solidFill>
                <a:latin typeface="Calibri" panose="020F0502020204030204"/>
              </a:rPr>
              <a:t>Игры на уроках английского языка могут быть использованы для достижения различных результатов:</a:t>
            </a:r>
            <a:endParaRPr lang="ru-RU" sz="2800" dirty="0"/>
          </a:p>
        </p:txBody>
      </p:sp>
      <p:sp>
        <p:nvSpPr>
          <p:cNvPr id="3" name="Содержимое 2"/>
          <p:cNvSpPr>
            <a:spLocks noGrp="1"/>
          </p:cNvSpPr>
          <p:nvPr>
            <p:ph idx="1"/>
          </p:nvPr>
        </p:nvSpPr>
        <p:spPr/>
        <p:txBody>
          <a:bodyPr>
            <a:normAutofit fontScale="92500" lnSpcReduction="10000"/>
          </a:bodyPr>
          <a:lstStyle/>
          <a:p>
            <a:pPr marL="91440" indent="-91440">
              <a:lnSpc>
                <a:spcPct val="90000"/>
              </a:lnSpc>
              <a:spcBef>
                <a:spcPts val="1200"/>
              </a:spcBef>
              <a:spcAft>
                <a:spcPts val="200"/>
              </a:spcAft>
              <a:buClr>
                <a:srgbClr val="58B6C0"/>
              </a:buClr>
              <a:buSzPct val="100000"/>
              <a:buFont typeface="Wingdings" panose="05000000000000000000" pitchFamily="2" charset="2"/>
              <a:buChar char="§"/>
              <a:defRPr/>
            </a:pPr>
            <a:r>
              <a:rPr lang="ru-RU" sz="2800" dirty="0" smtClean="0">
                <a:solidFill>
                  <a:prstClr val="black"/>
                </a:solidFill>
                <a:latin typeface="Calibri"/>
              </a:rPr>
              <a:t>в начале урока игра может быть использована с целью настроить учащихся на «волну» английского языка;</a:t>
            </a:r>
          </a:p>
          <a:p>
            <a:pPr marL="91440" indent="-91440">
              <a:lnSpc>
                <a:spcPct val="90000"/>
              </a:lnSpc>
              <a:spcBef>
                <a:spcPts val="1200"/>
              </a:spcBef>
              <a:spcAft>
                <a:spcPts val="200"/>
              </a:spcAft>
              <a:buClr>
                <a:srgbClr val="58B6C0"/>
              </a:buClr>
              <a:buSzPct val="100000"/>
              <a:buFont typeface="Wingdings" panose="05000000000000000000" pitchFamily="2" charset="2"/>
              <a:buChar char="§"/>
              <a:defRPr/>
            </a:pPr>
            <a:r>
              <a:rPr lang="ru-RU" sz="2800" dirty="0" smtClean="0">
                <a:solidFill>
                  <a:prstClr val="black"/>
                </a:solidFill>
                <a:latin typeface="Calibri"/>
              </a:rPr>
              <a:t>с помощь игры можно снять напряжение и усталость после выполнения наиболее трудных заданий;</a:t>
            </a:r>
          </a:p>
          <a:p>
            <a:pPr marL="91440" indent="-91440">
              <a:lnSpc>
                <a:spcPct val="90000"/>
              </a:lnSpc>
              <a:spcBef>
                <a:spcPts val="1200"/>
              </a:spcBef>
              <a:spcAft>
                <a:spcPts val="200"/>
              </a:spcAft>
              <a:buClr>
                <a:srgbClr val="58B6C0"/>
              </a:buClr>
              <a:buSzPct val="100000"/>
              <a:buFont typeface="Wingdings" panose="05000000000000000000" pitchFamily="2" charset="2"/>
              <a:buChar char="§"/>
              <a:defRPr/>
            </a:pPr>
            <a:r>
              <a:rPr lang="ru-RU" sz="2800" dirty="0" smtClean="0">
                <a:solidFill>
                  <a:prstClr val="black"/>
                </a:solidFill>
                <a:latin typeface="Calibri"/>
              </a:rPr>
              <a:t>игра вносит соревновательный фактор в процесс обучения; использование несложной игры дает возможность слабым ученикам проявить себя;</a:t>
            </a:r>
          </a:p>
          <a:p>
            <a:pPr marL="91440" indent="-91440">
              <a:lnSpc>
                <a:spcPct val="90000"/>
              </a:lnSpc>
              <a:spcBef>
                <a:spcPts val="1200"/>
              </a:spcBef>
              <a:spcAft>
                <a:spcPts val="200"/>
              </a:spcAft>
              <a:buClr>
                <a:srgbClr val="58B6C0"/>
              </a:buClr>
              <a:buSzPct val="100000"/>
              <a:buFont typeface="Wingdings" panose="05000000000000000000" pitchFamily="2" charset="2"/>
              <a:buChar char="§"/>
              <a:defRPr/>
            </a:pPr>
            <a:r>
              <a:rPr lang="ru-RU" sz="2800" dirty="0" smtClean="0">
                <a:solidFill>
                  <a:prstClr val="black"/>
                </a:solidFill>
                <a:latin typeface="Calibri"/>
              </a:rPr>
              <a:t>игра может быть использована для закрепления материала, активизации ранее изученного материала и т.д.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lgn="ctr">
              <a:buNone/>
            </a:pPr>
            <a:r>
              <a:rPr lang="ru-RU" sz="4800" b="1" cap="all" spc="100" dirty="0" smtClean="0">
                <a:solidFill>
                  <a:prstClr val="black">
                    <a:lumMod val="95000"/>
                    <a:lumOff val="5000"/>
                  </a:prstClr>
                </a:solidFill>
                <a:latin typeface="Calibri"/>
              </a:rPr>
              <a:t>Виды игр на уроках английского языка</a:t>
            </a:r>
            <a:endParaRPr lang="ru-RU" sz="4800" b="1"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По характеру игровой</a:t>
            </a:r>
            <a:br>
              <a:rPr lang="ru-RU" sz="4000" dirty="0" smtClean="0"/>
            </a:br>
            <a:r>
              <a:rPr lang="ru-RU" sz="4000" dirty="0" smtClean="0"/>
              <a:t> методики:</a:t>
            </a:r>
            <a:endParaRPr lang="ru-RU" dirty="0"/>
          </a:p>
        </p:txBody>
      </p:sp>
      <p:sp>
        <p:nvSpPr>
          <p:cNvPr id="3" name="Содержимое 2"/>
          <p:cNvSpPr>
            <a:spLocks noGrp="1"/>
          </p:cNvSpPr>
          <p:nvPr>
            <p:ph idx="1"/>
          </p:nvPr>
        </p:nvSpPr>
        <p:spPr/>
        <p:txBody>
          <a:bodyPr/>
          <a:lstStyle/>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фонетические игры;</a:t>
            </a:r>
          </a:p>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лексические игры;</a:t>
            </a:r>
          </a:p>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грамматические игры;</a:t>
            </a:r>
          </a:p>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коммуникативные игры;</a:t>
            </a:r>
          </a:p>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игры для обучения </a:t>
            </a:r>
            <a:r>
              <a:rPr lang="ru-RU" sz="2400" dirty="0" err="1" smtClean="0">
                <a:solidFill>
                  <a:prstClr val="black"/>
                </a:solidFill>
                <a:latin typeface="Calibri"/>
              </a:rPr>
              <a:t>аудированию</a:t>
            </a:r>
            <a:r>
              <a:rPr lang="ru-RU" sz="2400" dirty="0" smtClean="0">
                <a:solidFill>
                  <a:prstClr val="black"/>
                </a:solidFill>
                <a:latin typeface="Calibri"/>
              </a:rPr>
              <a:t>;</a:t>
            </a:r>
          </a:p>
          <a:p>
            <a:pPr marL="91440" indent="-91440">
              <a:lnSpc>
                <a:spcPct val="90000"/>
              </a:lnSpc>
              <a:spcBef>
                <a:spcPts val="1200"/>
              </a:spcBef>
              <a:spcAft>
                <a:spcPts val="200"/>
              </a:spcAft>
              <a:buClr>
                <a:srgbClr val="58B6C0"/>
              </a:buClr>
              <a:buSzPct val="100000"/>
              <a:buFont typeface="Wingdings" panose="05000000000000000000" pitchFamily="2" charset="2"/>
              <a:buChar char="q"/>
              <a:defRPr/>
            </a:pPr>
            <a:r>
              <a:rPr lang="ru-RU" sz="2400" dirty="0" smtClean="0">
                <a:solidFill>
                  <a:prstClr val="black"/>
                </a:solidFill>
                <a:latin typeface="Calibri"/>
              </a:rPr>
              <a:t>орфографические игры.</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По характеру педагогического </a:t>
            </a:r>
            <a:br>
              <a:rPr lang="ru-RU" sz="2800" dirty="0" smtClean="0"/>
            </a:br>
            <a:r>
              <a:rPr lang="ru-RU" sz="2800" dirty="0" smtClean="0"/>
              <a:t>процесса:</a:t>
            </a:r>
            <a:endParaRPr lang="ru-RU" sz="2800" dirty="0"/>
          </a:p>
        </p:txBody>
      </p:sp>
      <p:sp>
        <p:nvSpPr>
          <p:cNvPr id="3" name="Содержимое 2"/>
          <p:cNvSpPr>
            <a:spLocks noGrp="1"/>
          </p:cNvSpPr>
          <p:nvPr>
            <p:ph idx="1"/>
          </p:nvPr>
        </p:nvSpPr>
        <p:spPr/>
        <p:txBody>
          <a:bodyPr/>
          <a:lstStyle/>
          <a:p>
            <a:r>
              <a:rPr lang="ru-RU" dirty="0" smtClean="0"/>
              <a:t>обучающие, тренировочные, контролирующие, обобщающие;</a:t>
            </a:r>
          </a:p>
          <a:p>
            <a:r>
              <a:rPr lang="ru-RU" dirty="0" smtClean="0"/>
              <a:t>познавательные, воспитательные, развивающие;</a:t>
            </a:r>
          </a:p>
          <a:p>
            <a:r>
              <a:rPr lang="ru-RU" dirty="0" smtClean="0"/>
              <a:t>творческие;</a:t>
            </a:r>
          </a:p>
          <a:p>
            <a:r>
              <a:rPr lang="ru-RU" dirty="0" err="1" smtClean="0"/>
              <a:t>профориентационные</a:t>
            </a:r>
            <a:r>
              <a:rPr lang="ru-RU" dirty="0" smtClean="0"/>
              <a:t>.</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1307</Words>
  <PresentationFormat>Экран (4:3)</PresentationFormat>
  <Paragraphs>138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Изящная</vt:lpstr>
      <vt:lpstr>Игровые методы и приемы на уроках английского языка</vt:lpstr>
      <vt:lpstr>Игра – это:</vt:lpstr>
      <vt:lpstr>Понятие «игровые технологии»</vt:lpstr>
      <vt:lpstr>Игра должна:</vt:lpstr>
      <vt:lpstr>   Большинству игр присущи четыре главные черты  (по С.А. Шмакову): </vt:lpstr>
      <vt:lpstr>Игры на уроках английского языка могут быть использованы для достижения различных результатов:</vt:lpstr>
      <vt:lpstr>Слайд 7</vt:lpstr>
      <vt:lpstr>По характеру игровой  методики:</vt:lpstr>
      <vt:lpstr>По характеру педагогического  процесса:</vt:lpstr>
      <vt:lpstr>НУЖНО ВСЕГДА ПОМНИТЬ:</vt:lpstr>
      <vt:lpstr>Грамматические игры помогают:</vt:lpstr>
      <vt:lpstr>Лексические игры помогают:</vt:lpstr>
      <vt:lpstr>Слайд 13</vt:lpstr>
      <vt:lpstr>Фонетические игры:</vt:lpstr>
      <vt:lpstr>Лексические игры:</vt:lpstr>
      <vt:lpstr>Грамматические игры:</vt:lpstr>
      <vt:lpstr>Игры для обучения аудированию:</vt:lpstr>
      <vt:lpstr>Игры для обучения говорению:</vt:lpstr>
      <vt:lpstr>Игры для обучения чтению:</vt:lpstr>
      <vt:lpstr>Игры для формирования коммуникативных УУД:</vt:lpstr>
      <vt:lpstr>          Игра – путь детей к познанию мира, в котором они живут,  и который они призваны изменить.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Игровые методы и приемы на уроках английского языка</dc:title>
  <dc:creator>Olesya</dc:creator>
  <cp:lastModifiedBy>Olesya</cp:lastModifiedBy>
  <cp:revision>21</cp:revision>
  <dcterms:created xsi:type="dcterms:W3CDTF">2021-03-27T09:11:32Z</dcterms:created>
  <dcterms:modified xsi:type="dcterms:W3CDTF">2021-04-16T17:55:01Z</dcterms:modified>
</cp:coreProperties>
</file>