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90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42" name="PlaceHolder 2"/>
          <p:cNvSpPr>
            <a:spLocks noGrp="1"/>
          </p:cNvSpPr>
          <p:nvPr>
            <p:ph type="hdr"/>
          </p:nvPr>
        </p:nvSpPr>
        <p:spPr>
          <a:xfrm>
            <a:off x="-360" y="0"/>
            <a:ext cx="2971800" cy="4572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3884400" y="0"/>
            <a:ext cx="2971800" cy="4572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&lt;date/time&gt;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440"/>
            <a:ext cx="4572000" cy="3429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move the slide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r>
              <a:rPr lang="en-US" sz="1200" b="0" strike="noStrike" spc="-1">
                <a:solidFill>
                  <a:srgbClr val="000000"/>
                </a:solidFill>
                <a:latin typeface="Calibri"/>
              </a:rPr>
              <a:t>Click to edit the notes format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ftr"/>
          </p:nvPr>
        </p:nvSpPr>
        <p:spPr>
          <a:xfrm>
            <a:off x="-360" y="8685360"/>
            <a:ext cx="2971800" cy="45720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 type="sldNum"/>
          </p:nvPr>
        </p:nvSpPr>
        <p:spPr>
          <a:xfrm>
            <a:off x="3884400" y="8685360"/>
            <a:ext cx="2971800" cy="45720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</a:pPr>
            <a:fld id="{9616BCCB-FCD8-43C1-8262-769DAD002A86}" type="slidenum">
              <a:rPr lang="ru-RU" sz="1200" b="0" strike="noStrike" spc="-1">
                <a:solidFill>
                  <a:srgbClr val="000000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4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4" name="CustomShape 3"/>
          <p:cNvSpPr/>
          <p:nvPr/>
        </p:nvSpPr>
        <p:spPr>
          <a:xfrm>
            <a:off x="3884760" y="8685360"/>
            <a:ext cx="2971800" cy="457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</a:pPr>
            <a:fld id="{E7641678-97A8-401C-882D-0A32B7CC2B3B}" type="slidenum">
              <a:rPr lang="ru-RU" sz="1200" b="0" strike="noStrike" spc="-1">
                <a:solidFill>
                  <a:srgbClr val="000000"/>
                </a:solidFill>
                <a:latin typeface="Calibri"/>
              </a:rPr>
              <a:pPr algn="r">
                <a:lnSpc>
                  <a:spcPct val="100000"/>
                </a:lnSpc>
              </a:pPr>
              <a:t>16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4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7" name="CustomShape 3"/>
          <p:cNvSpPr/>
          <p:nvPr/>
        </p:nvSpPr>
        <p:spPr>
          <a:xfrm>
            <a:off x="3884760" y="8685360"/>
            <a:ext cx="2971800" cy="457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</a:pPr>
            <a:fld id="{6C9804EE-D1F0-41F3-8F71-EA826B657A86}" type="slidenum">
              <a:rPr lang="ru-RU" sz="1200" b="0" strike="noStrike" spc="-1">
                <a:solidFill>
                  <a:srgbClr val="000000"/>
                </a:solidFill>
                <a:latin typeface="Calibri"/>
              </a:rPr>
              <a:pPr algn="r">
                <a:lnSpc>
                  <a:spcPct val="100000"/>
                </a:lnSpc>
              </a:pPr>
              <a:t>19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0" name="CustomShape 3"/>
          <p:cNvSpPr/>
          <p:nvPr/>
        </p:nvSpPr>
        <p:spPr>
          <a:xfrm>
            <a:off x="3884760" y="8685360"/>
            <a:ext cx="2971800" cy="457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</a:pPr>
            <a:fld id="{B9169D95-FF60-411A-AA63-2B1B1978EE63}" type="slidenum">
              <a:rPr lang="ru-RU" sz="1200" b="0" strike="noStrike" spc="-1">
                <a:solidFill>
                  <a:srgbClr val="000000"/>
                </a:solidFill>
                <a:latin typeface="Calibri"/>
              </a:rPr>
              <a:pPr algn="r">
                <a:lnSpc>
                  <a:spcPct val="100000"/>
                </a:lnSpc>
              </a:pPr>
              <a:t>20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742680" lvl="1" indent="-28548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143000" lvl="2" indent="-22860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600200" lvl="3" indent="-22860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057400" lvl="4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057400" lvl="5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2057400" lvl="6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6840" y="6356520"/>
            <a:ext cx="2133720" cy="3650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898989"/>
                </a:solidFill>
                <a:latin typeface="Calibri"/>
              </a:rPr>
              <a:t>&lt;date/time&gt;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840" cy="3650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2720" y="6356520"/>
            <a:ext cx="2133720" cy="3650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r">
              <a:lnSpc>
                <a:spcPct val="100000"/>
              </a:lnSpc>
            </a:pPr>
            <a:fld id="{D0383ED9-5415-472E-A1A2-8BE4D64CFB1C}" type="slidenum">
              <a:rPr lang="en-US" sz="1200" b="0" strike="noStrike" spc="-1">
                <a:solidFill>
                  <a:srgbClr val="898989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gif"/><Relationship Id="rId5" Type="http://schemas.openxmlformats.org/officeDocument/2006/relationships/image" Target="../media/image23.gif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6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8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1142640" y="213840"/>
            <a:ext cx="7358040" cy="2357640"/>
          </a:xfrm>
          <a:prstGeom prst="rect">
            <a:avLst/>
          </a:prstGeom>
          <a:solidFill>
            <a:srgbClr val="FF0000"/>
          </a:solidFill>
          <a:ln w="25560">
            <a:solidFill>
              <a:srgbClr val="C0504D"/>
            </a:solidFill>
            <a:miter/>
          </a:ln>
        </p:spPr>
        <p:txBody>
          <a:bodyPr anchor="ctr">
            <a:noAutofit/>
          </a:bodyPr>
          <a:lstStyle/>
          <a:p>
            <a:pPr algn="ctr"/>
            <a:r>
              <a:rPr lang="en-US" sz="4400" b="1" strike="noStrike" spc="-1">
                <a:solidFill>
                  <a:srgbClr val="000000"/>
                </a:solidFill>
                <a:latin typeface="Calibri"/>
              </a:rPr>
              <a:t>Мотивация на уроках английского языка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TextShape 2"/>
          <p:cNvSpPr txBox="1"/>
          <p:nvPr/>
        </p:nvSpPr>
        <p:spPr>
          <a:xfrm>
            <a:off x="999720" y="3571560"/>
            <a:ext cx="7358040" cy="2500200"/>
          </a:xfrm>
          <a:prstGeom prst="rect">
            <a:avLst/>
          </a:prstGeom>
          <a:solidFill>
            <a:srgbClr val="FFFFFF"/>
          </a:solidFill>
          <a:ln w="25560">
            <a:solidFill>
              <a:srgbClr val="C0504D"/>
            </a:solidFill>
            <a:miter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799"/>
              </a:spcBef>
            </a:pPr>
            <a:r>
              <a:rPr lang="en-US" sz="3200" b="0" strike="noStrike" spc="-1">
                <a:solidFill>
                  <a:srgbClr val="FF0000"/>
                </a:solidFill>
                <a:latin typeface="Arial"/>
              </a:rPr>
              <a:t>Сторона субъективного мира ученика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799"/>
              </a:spcBef>
            </a:pPr>
            <a:r>
              <a:rPr lang="en-US" sz="3200" b="0" strike="noStrike" spc="-1">
                <a:solidFill>
                  <a:srgbClr val="FF0000"/>
                </a:solidFill>
                <a:latin typeface="Arial"/>
              </a:rPr>
              <a:t>Учитель опосредованно может повлиять на нее, создавая предпосылки и формируя основания для интереса в работе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CustomShape 3"/>
          <p:cNvSpPr/>
          <p:nvPr/>
        </p:nvSpPr>
        <p:spPr>
          <a:xfrm flipV="1">
            <a:off x="1000080" y="2000160"/>
            <a:ext cx="46080" cy="370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360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" name="CustomShape 4"/>
          <p:cNvSpPr/>
          <p:nvPr/>
        </p:nvSpPr>
        <p:spPr>
          <a:xfrm>
            <a:off x="1785960" y="2500200"/>
            <a:ext cx="5786280" cy="978120"/>
          </a:xfrm>
          <a:custGeom>
            <a:avLst/>
            <a:gdLst/>
            <a:ahLst/>
            <a:cxnLst/>
            <a:rect l="0" t="0" r="r" b="b"/>
            <a:pathLst>
              <a:path w="16075" h="2719">
                <a:moveTo>
                  <a:pt x="4018" y="0"/>
                </a:moveTo>
                <a:lnTo>
                  <a:pt x="4018" y="1359"/>
                </a:lnTo>
                <a:lnTo>
                  <a:pt x="0" y="1359"/>
                </a:lnTo>
                <a:lnTo>
                  <a:pt x="8037" y="2718"/>
                </a:lnTo>
                <a:lnTo>
                  <a:pt x="16074" y="1359"/>
                </a:lnTo>
                <a:lnTo>
                  <a:pt x="12055" y="1359"/>
                </a:lnTo>
                <a:lnTo>
                  <a:pt x="12055" y="0"/>
                </a:lnTo>
                <a:lnTo>
                  <a:pt x="4018" y="0"/>
                </a:lnTo>
              </a:path>
            </a:pathLst>
          </a:custGeom>
          <a:solidFill>
            <a:srgbClr val="4F81BD"/>
          </a:solidFill>
          <a:ln w="25560">
            <a:solidFill>
              <a:srgbClr val="385D8A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2" name="Picture 2" descr="j0283631"/>
          <p:cNvPicPr/>
          <p:nvPr/>
        </p:nvPicPr>
        <p:blipFill>
          <a:blip r:embed="rId3"/>
          <a:stretch/>
        </p:blipFill>
        <p:spPr>
          <a:xfrm rot="10800000" flipH="1">
            <a:off x="1214280" y="1046160"/>
            <a:ext cx="1214280" cy="46080"/>
          </a:xfrm>
          <a:prstGeom prst="rect">
            <a:avLst/>
          </a:prstGeom>
          <a:ln>
            <a:noFill/>
          </a:ln>
        </p:spPr>
      </p:pic>
      <p:pic>
        <p:nvPicPr>
          <p:cNvPr id="53" name="Picture 1" descr="j0232110"/>
          <p:cNvPicPr/>
          <p:nvPr/>
        </p:nvPicPr>
        <p:blipFill>
          <a:blip r:embed="rId4"/>
          <a:stretch/>
        </p:blipFill>
        <p:spPr>
          <a:xfrm>
            <a:off x="0" y="0"/>
            <a:ext cx="1835280" cy="2643120"/>
          </a:xfrm>
          <a:prstGeom prst="rect">
            <a:avLst/>
          </a:prstGeom>
          <a:ln>
            <a:noFill/>
          </a:ln>
        </p:spPr>
      </p:pic>
      <p:pic>
        <p:nvPicPr>
          <p:cNvPr id="54" name="Picture 1" descr="j0232110"/>
          <p:cNvPicPr/>
          <p:nvPr/>
        </p:nvPicPr>
        <p:blipFill>
          <a:blip r:embed="rId4"/>
          <a:stretch/>
        </p:blipFill>
        <p:spPr>
          <a:xfrm>
            <a:off x="0" y="0"/>
            <a:ext cx="1835280" cy="2643120"/>
          </a:xfrm>
          <a:prstGeom prst="rect">
            <a:avLst/>
          </a:prstGeom>
          <a:ln>
            <a:noFill/>
          </a:ln>
        </p:spPr>
      </p:pic>
      <p:pic>
        <p:nvPicPr>
          <p:cNvPr id="55" name="Picture 1" descr="j0232110"/>
          <p:cNvPicPr/>
          <p:nvPr/>
        </p:nvPicPr>
        <p:blipFill>
          <a:blip r:embed="rId4"/>
          <a:stretch/>
        </p:blipFill>
        <p:spPr>
          <a:xfrm>
            <a:off x="0" y="0"/>
            <a:ext cx="1835280" cy="2643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-360" y="214200"/>
            <a:ext cx="4040280" cy="1960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899"/>
              </a:spcBef>
            </a:pPr>
            <a:r>
              <a:rPr lang="en-US" sz="3600" b="1" strike="noStrike" spc="-1">
                <a:solidFill>
                  <a:srgbClr val="000000"/>
                </a:solidFill>
                <a:latin typeface="Calibri"/>
              </a:rPr>
              <a:t>  Составь слова из рассыпавшихся звуков: </a:t>
            </a:r>
            <a:endParaRPr lang="en-US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TextShape 2"/>
          <p:cNvSpPr txBox="1"/>
          <p:nvPr/>
        </p:nvSpPr>
        <p:spPr>
          <a:xfrm>
            <a:off x="-360" y="2174760"/>
            <a:ext cx="4040280" cy="15400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lnSpc>
                <a:spcPct val="80000"/>
              </a:lnSpc>
              <a:spcBef>
                <a:spcPts val="774"/>
              </a:spcBef>
              <a:buClr>
                <a:srgbClr val="000000"/>
              </a:buClr>
              <a:buFont typeface="Arial"/>
              <a:buChar char="•"/>
            </a:pPr>
            <a:r>
              <a:rPr lang="pt-BR" sz="3100" b="1" strike="noStrike" spc="-1">
                <a:solidFill>
                  <a:srgbClr val="000000"/>
                </a:solidFill>
                <a:latin typeface="Calibri"/>
              </a:rPr>
              <a:t>[ai] [ f ] [ b ] [ n ] </a:t>
            </a:r>
            <a:endParaRPr lang="en-US" sz="3100" b="0" strike="noStrike" spc="-1">
              <a:solidFill>
                <a:srgbClr val="000000"/>
              </a:solidFill>
              <a:latin typeface="Calibri"/>
            </a:endParaRPr>
          </a:p>
          <a:p>
            <a:pPr marL="342720" indent="-342720">
              <a:lnSpc>
                <a:spcPct val="80000"/>
              </a:lnSpc>
              <a:spcBef>
                <a:spcPts val="774"/>
              </a:spcBef>
            </a:pPr>
            <a:r>
              <a:rPr lang="ru-RU" sz="3100" b="1" strike="noStrike" spc="-1">
                <a:solidFill>
                  <a:srgbClr val="000000"/>
                </a:solidFill>
                <a:latin typeface="Calibri"/>
              </a:rPr>
              <a:t>        </a:t>
            </a:r>
            <a:r>
              <a:rPr lang="pt-BR" sz="3100" b="1" strike="noStrike" spc="-1">
                <a:solidFill>
                  <a:srgbClr val="000000"/>
                </a:solidFill>
                <a:latin typeface="Calibri"/>
              </a:rPr>
              <a:t>[ t] [ </a:t>
            </a:r>
            <a:r>
              <a:rPr lang="ru-RU" sz="3100" b="1" strike="noStrike" spc="-1">
                <a:solidFill>
                  <a:srgbClr val="000000"/>
                </a:solidFill>
                <a:latin typeface="Calibri"/>
              </a:rPr>
              <a:t>е</a:t>
            </a:r>
            <a:r>
              <a:rPr lang="pt-BR" sz="3100" b="1" strike="noStrike" spc="-1">
                <a:solidFill>
                  <a:srgbClr val="000000"/>
                </a:solidFill>
                <a:latin typeface="Calibri"/>
              </a:rPr>
              <a:t>] [ s ] </a:t>
            </a:r>
            <a:endParaRPr lang="en-US" sz="3100" b="0" strike="noStrike" spc="-1">
              <a:solidFill>
                <a:srgbClr val="000000"/>
              </a:solidFill>
              <a:latin typeface="Calibri"/>
            </a:endParaRPr>
          </a:p>
          <a:p>
            <a:pPr marL="342720" indent="-342720">
              <a:lnSpc>
                <a:spcPct val="80000"/>
              </a:lnSpc>
              <a:spcBef>
                <a:spcPts val="774"/>
              </a:spcBef>
            </a:pPr>
            <a:r>
              <a:rPr lang="ru-RU" sz="3100" b="0" strike="noStrike" spc="-1">
                <a:solidFill>
                  <a:srgbClr val="000000"/>
                </a:solidFill>
                <a:latin typeface="Calibri"/>
              </a:rPr>
              <a:t>__</a:t>
            </a:r>
            <a:r>
              <a:rPr lang="en-US" sz="3100" b="0" strike="noStrike" spc="-1">
                <a:solidFill>
                  <a:srgbClr val="000000"/>
                </a:solidFill>
                <a:latin typeface="Calibri"/>
              </a:rPr>
              <a:t>fine</a:t>
            </a:r>
          </a:p>
        </p:txBody>
      </p:sp>
      <p:sp>
        <p:nvSpPr>
          <p:cNvPr id="127" name="TextShape 3"/>
          <p:cNvSpPr txBox="1"/>
          <p:nvPr/>
        </p:nvSpPr>
        <p:spPr>
          <a:xfrm>
            <a:off x="4714560" y="142920"/>
            <a:ext cx="4429080" cy="22860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998"/>
              </a:spcBef>
            </a:pPr>
            <a:r>
              <a:rPr lang="en-US" sz="4000" b="1" strike="noStrike" spc="-1">
                <a:solidFill>
                  <a:srgbClr val="000000"/>
                </a:solidFill>
                <a:latin typeface="Calibri"/>
              </a:rPr>
              <a:t>  «Вставьте потерянную букву в слове! » </a:t>
            </a:r>
            <a:endParaRPr lang="en-US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TextShape 4"/>
          <p:cNvSpPr txBox="1"/>
          <p:nvPr/>
        </p:nvSpPr>
        <p:spPr>
          <a:xfrm>
            <a:off x="5101920" y="2500200"/>
            <a:ext cx="4041720" cy="42148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1" strike="noStrike" spc="-1">
                <a:solidFill>
                  <a:srgbClr val="000000"/>
                </a:solidFill>
                <a:latin typeface="Calibri"/>
              </a:rPr>
              <a:t>P___n, m___st, fin___, nex____, ti____. 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3200" b="1" strike="noStrike" spc="-1">
                <a:solidFill>
                  <a:srgbClr val="000000"/>
                </a:solidFill>
                <a:latin typeface="Calibri"/>
              </a:rPr>
              <a:t>(i,e) (u) (e) (t) (e)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 marL="342720" indent="-342720">
              <a:spcBef>
                <a:spcPts val="998"/>
              </a:spcBef>
              <a:buClr>
                <a:srgbClr val="000000"/>
              </a:buClr>
              <a:buFont typeface="Arial"/>
              <a:buChar char="•"/>
            </a:pPr>
            <a:r>
              <a:rPr lang="pt-BR" sz="4000" b="1" strike="noStrike" spc="-1">
                <a:solidFill>
                  <a:srgbClr val="000000"/>
                </a:solidFill>
                <a:latin typeface="Calibri"/>
              </a:rPr>
              <a:t>pen, pin, must, fine, next, tie</a:t>
            </a:r>
            <a:endParaRPr lang="en-US" sz="40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29" name="Picture 2"/>
          <p:cNvPicPr/>
          <p:nvPr/>
        </p:nvPicPr>
        <p:blipFill>
          <a:blip r:embed="rId3"/>
          <a:stretch/>
        </p:blipFill>
        <p:spPr>
          <a:xfrm>
            <a:off x="243000" y="3857760"/>
            <a:ext cx="3686040" cy="2395440"/>
          </a:xfrm>
          <a:prstGeom prst="rect">
            <a:avLst/>
          </a:prstGeom>
          <a:ln>
            <a:noFill/>
          </a:ln>
        </p:spPr>
      </p:pic>
      <p:pic>
        <p:nvPicPr>
          <p:cNvPr id="130" name="Picture 2" descr="j0232107"/>
          <p:cNvPicPr/>
          <p:nvPr/>
        </p:nvPicPr>
        <p:blipFill>
          <a:blip r:embed="rId4"/>
          <a:stretch/>
        </p:blipFill>
        <p:spPr>
          <a:xfrm>
            <a:off x="3286080" y="1928880"/>
            <a:ext cx="2143080" cy="2286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785880" y="285840"/>
            <a:ext cx="7429320" cy="64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strike="noStrike" spc="-1">
                <a:solidFill>
                  <a:srgbClr val="000000"/>
                </a:solidFill>
                <a:latin typeface="Calibri"/>
              </a:rPr>
              <a:t>Фонетические игры</a:t>
            </a:r>
            <a:endParaRPr lang="en-US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285840" y="1785960"/>
            <a:ext cx="3214440" cy="368280"/>
          </a:xfrm>
          <a:prstGeom prst="rect">
            <a:avLst/>
          </a:prstGeom>
          <a:solidFill>
            <a:srgbClr val="FFFFFF"/>
          </a:solidFill>
          <a:ln w="25560">
            <a:solidFill>
              <a:srgbClr val="C0504D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1" i="1" strike="noStrike" spc="-1">
                <a:solidFill>
                  <a:srgbClr val="000000"/>
                </a:solidFill>
                <a:latin typeface="Calibri"/>
              </a:rPr>
              <a:t>СЛЫШУ - НЕ СЛЫШУ 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CustomShape 3"/>
          <p:cNvSpPr/>
          <p:nvPr/>
        </p:nvSpPr>
        <p:spPr>
          <a:xfrm>
            <a:off x="250920" y="2286000"/>
            <a:ext cx="3321000" cy="2533320"/>
          </a:xfrm>
          <a:prstGeom prst="rect">
            <a:avLst/>
          </a:prstGeom>
          <a:solidFill>
            <a:srgbClr val="FFFFFF"/>
          </a:solidFill>
          <a:ln w="25560">
            <a:solidFill>
              <a:srgbClr val="C0504D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1" strike="noStrike" spc="-1">
                <a:solidFill>
                  <a:srgbClr val="000000"/>
                </a:solidFill>
                <a:latin typeface="Calibri"/>
              </a:rPr>
              <a:t>Учитель произносит слова с долгими и краткими гласными . Долгий гласный - все поднимают правую руку), краткий - левую руку. Выигрывает команда, сделавшая меньше ошибок. 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CustomShape 4"/>
          <p:cNvSpPr/>
          <p:nvPr/>
        </p:nvSpPr>
        <p:spPr>
          <a:xfrm>
            <a:off x="4357800" y="1285920"/>
            <a:ext cx="3000240" cy="459720"/>
          </a:xfrm>
          <a:prstGeom prst="rect">
            <a:avLst/>
          </a:prstGeom>
          <a:solidFill>
            <a:srgbClr val="FFFFFF"/>
          </a:solidFill>
          <a:ln w="25560">
            <a:solidFill>
              <a:srgbClr val="C0504D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THE 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</a:rPr>
              <a:t>FUNNY</a:t>
            </a: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 LITTLE CLOWN 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CustomShape 5"/>
          <p:cNvSpPr/>
          <p:nvPr/>
        </p:nvSpPr>
        <p:spPr>
          <a:xfrm>
            <a:off x="4071960" y="1857240"/>
            <a:ext cx="3714840" cy="1739880"/>
          </a:xfrm>
          <a:prstGeom prst="rect">
            <a:avLst/>
          </a:prstGeom>
          <a:solidFill>
            <a:srgbClr val="FFFFFF"/>
          </a:solidFill>
          <a:ln w="25560">
            <a:solidFill>
              <a:srgbClr val="C0504D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Мимика клоуна всегда утрирована. Поэтому «клоун», как никто другой, может помочь учителю научить учащихся произнесению трудных звуков чужого языка. 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CustomShape 6"/>
          <p:cNvSpPr/>
          <p:nvPr/>
        </p:nvSpPr>
        <p:spPr>
          <a:xfrm>
            <a:off x="3714840" y="3714840"/>
            <a:ext cx="4572000" cy="3111480"/>
          </a:xfrm>
          <a:prstGeom prst="rect">
            <a:avLst/>
          </a:prstGeom>
          <a:solidFill>
            <a:srgbClr val="FFFFFF"/>
          </a:solidFill>
          <a:ln w="25560">
            <a:solidFill>
              <a:srgbClr val="C0504D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I am a funny little clown. 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I say, «Ah [ɑ:] – oh [əʊ] – ee [i:] – oh.» 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My mouth is open wide 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When I say «Ah, ah, ah». 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I draw my lips far back. 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800" b="1" strike="noStrike" spc="-1">
                <a:solidFill>
                  <a:srgbClr val="000000"/>
                </a:solidFill>
                <a:latin typeface="Calibri"/>
              </a:rPr>
              <a:t>When I say «Ee, ee, ee». 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My lips are very round 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When I say «Oh, oh, oh».клоун«Ah – oh – ee – oh», 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«Ah – oh – ee – oh», 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I am a funny little clown. 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CustomShape 7"/>
          <p:cNvSpPr/>
          <p:nvPr/>
        </p:nvSpPr>
        <p:spPr>
          <a:xfrm>
            <a:off x="2214720" y="857160"/>
            <a:ext cx="484200" cy="714600"/>
          </a:xfrm>
          <a:custGeom>
            <a:avLst/>
            <a:gdLst/>
            <a:ahLst/>
            <a:cxnLst/>
            <a:rect l="0" t="0" r="r" b="b"/>
            <a:pathLst>
              <a:path w="1347" h="1987">
                <a:moveTo>
                  <a:pt x="336" y="0"/>
                </a:moveTo>
                <a:lnTo>
                  <a:pt x="336" y="1312"/>
                </a:lnTo>
                <a:lnTo>
                  <a:pt x="0" y="1312"/>
                </a:lnTo>
                <a:lnTo>
                  <a:pt x="673" y="1986"/>
                </a:lnTo>
                <a:lnTo>
                  <a:pt x="1346" y="1312"/>
                </a:lnTo>
                <a:lnTo>
                  <a:pt x="1009" y="1312"/>
                </a:lnTo>
                <a:lnTo>
                  <a:pt x="1009" y="0"/>
                </a:lnTo>
                <a:lnTo>
                  <a:pt x="336" y="0"/>
                </a:lnTo>
              </a:path>
            </a:pathLst>
          </a:custGeom>
          <a:solidFill>
            <a:srgbClr val="FFFFFF"/>
          </a:solidFill>
          <a:ln w="25560">
            <a:solidFill>
              <a:srgbClr val="F79646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8" name="CustomShape 8"/>
          <p:cNvSpPr/>
          <p:nvPr/>
        </p:nvSpPr>
        <p:spPr>
          <a:xfrm>
            <a:off x="5143680" y="857160"/>
            <a:ext cx="483840" cy="428760"/>
          </a:xfrm>
          <a:custGeom>
            <a:avLst/>
            <a:gdLst/>
            <a:ahLst/>
            <a:cxnLst/>
            <a:rect l="0" t="0" r="r" b="b"/>
            <a:pathLst>
              <a:path w="1346" h="1193">
                <a:moveTo>
                  <a:pt x="336" y="0"/>
                </a:moveTo>
                <a:lnTo>
                  <a:pt x="336" y="596"/>
                </a:lnTo>
                <a:lnTo>
                  <a:pt x="0" y="596"/>
                </a:lnTo>
                <a:lnTo>
                  <a:pt x="672" y="1192"/>
                </a:lnTo>
                <a:lnTo>
                  <a:pt x="1345" y="596"/>
                </a:lnTo>
                <a:lnTo>
                  <a:pt x="1008" y="596"/>
                </a:lnTo>
                <a:lnTo>
                  <a:pt x="1008" y="0"/>
                </a:lnTo>
                <a:lnTo>
                  <a:pt x="336" y="0"/>
                </a:lnTo>
              </a:path>
            </a:pathLst>
          </a:custGeom>
          <a:solidFill>
            <a:srgbClr val="FFFFFF"/>
          </a:solidFill>
          <a:ln w="25560">
            <a:solidFill>
              <a:srgbClr val="F79646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39" name="Picture 2" descr="j0238192"/>
          <p:cNvPicPr/>
          <p:nvPr/>
        </p:nvPicPr>
        <p:blipFill>
          <a:blip r:embed="rId3"/>
          <a:stretch/>
        </p:blipFill>
        <p:spPr>
          <a:xfrm>
            <a:off x="0" y="0"/>
            <a:ext cx="1285920" cy="1714680"/>
          </a:xfrm>
          <a:prstGeom prst="rect">
            <a:avLst/>
          </a:prstGeom>
          <a:ln>
            <a:noFill/>
          </a:ln>
        </p:spPr>
      </p:pic>
      <p:pic>
        <p:nvPicPr>
          <p:cNvPr id="140" name="Picture 3" descr="j0237912"/>
          <p:cNvPicPr/>
          <p:nvPr/>
        </p:nvPicPr>
        <p:blipFill>
          <a:blip r:embed="rId4"/>
          <a:stretch/>
        </p:blipFill>
        <p:spPr>
          <a:xfrm>
            <a:off x="7215120" y="0"/>
            <a:ext cx="1785960" cy="1785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1643040" y="214200"/>
            <a:ext cx="7072200" cy="581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200" b="1" i="1" strike="noStrike" spc="-1">
                <a:solidFill>
                  <a:srgbClr val="000000"/>
                </a:solidFill>
                <a:latin typeface="Calibri"/>
              </a:rPr>
              <a:t>ИГРЫ ДЛЯ ОБУЧЕНИЯ АУДИРОВАНИЮ 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CustomShape 2"/>
          <p:cNvSpPr/>
          <p:nvPr/>
        </p:nvSpPr>
        <p:spPr>
          <a:xfrm>
            <a:off x="285840" y="1357200"/>
            <a:ext cx="2928960" cy="94716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 b="1" strike="noStrike" spc="-1">
                <a:solidFill>
                  <a:srgbClr val="000000"/>
                </a:solidFill>
                <a:latin typeface="Calibri"/>
              </a:rPr>
              <a:t>«Повтори» или «Эхо». 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CustomShape 3"/>
          <p:cNvSpPr/>
          <p:nvPr/>
        </p:nvSpPr>
        <p:spPr>
          <a:xfrm>
            <a:off x="142920" y="3000240"/>
            <a:ext cx="3429000" cy="30200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1" i="1" strike="noStrike" spc="-1">
                <a:solidFill>
                  <a:srgbClr val="000000"/>
                </a:solidFill>
                <a:latin typeface="Calibri"/>
              </a:rPr>
              <a:t>1 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</a:rPr>
              <a:t>Побеждает тот, кто 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Calibri"/>
              <a:buAutoNum type="arabicParenR"/>
            </a:pPr>
            <a:r>
              <a:rPr lang="en-US" sz="2400" b="1" strike="noStrike" spc="-1">
                <a:solidFill>
                  <a:srgbClr val="000000"/>
                </a:solidFill>
                <a:latin typeface="Calibri"/>
              </a:rPr>
              <a:t>не сделает ошибок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Calibri"/>
              <a:buAutoNum type="arabicParenR"/>
            </a:pPr>
            <a:r>
              <a:rPr lang="en-US" sz="2400" b="1" strike="noStrike" spc="-1">
                <a:solidFill>
                  <a:srgbClr val="000000"/>
                </a:solidFill>
                <a:latin typeface="Calibri"/>
              </a:rPr>
              <a:t>Назовет какое предложение повествовательное, вопросительное, восклицательное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CustomShape 4"/>
          <p:cNvSpPr/>
          <p:nvPr/>
        </p:nvSpPr>
        <p:spPr>
          <a:xfrm>
            <a:off x="3701880" y="1125360"/>
            <a:ext cx="3870360" cy="581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Calibri"/>
              </a:rPr>
              <a:t>   «Снежный ком» 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CustomShape 5"/>
          <p:cNvSpPr/>
          <p:nvPr/>
        </p:nvSpPr>
        <p:spPr>
          <a:xfrm>
            <a:off x="4071960" y="1857240"/>
            <a:ext cx="4071960" cy="3141000"/>
          </a:xfrm>
          <a:prstGeom prst="rect">
            <a:avLst/>
          </a:prstGeom>
          <a:solidFill>
            <a:srgbClr val="E6B9B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 b="1" strike="noStrike" spc="-1">
                <a:solidFill>
                  <a:srgbClr val="000000"/>
                </a:solidFill>
                <a:latin typeface="Calibri"/>
              </a:rPr>
              <a:t>Повторение за учителем все удлиняющихся фраз в ускоряющемся темпе . Допустивший ошибку – выбывает. Побеждает тот кто остался</a:t>
            </a:r>
            <a:r>
              <a:rPr lang="en-US" sz="3200" b="1" strike="noStrike" spc="-1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800" b="1" strike="noStrike" spc="-1">
                <a:solidFill>
                  <a:srgbClr val="000000"/>
                </a:solidFill>
                <a:latin typeface="Calibri"/>
              </a:rPr>
              <a:t>последний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CustomShape 6"/>
          <p:cNvSpPr/>
          <p:nvPr/>
        </p:nvSpPr>
        <p:spPr>
          <a:xfrm>
            <a:off x="6286680" y="1700280"/>
            <a:ext cx="483840" cy="371520"/>
          </a:xfrm>
          <a:custGeom>
            <a:avLst/>
            <a:gdLst/>
            <a:ahLst/>
            <a:cxnLst/>
            <a:rect l="0" t="0" r="r" b="b"/>
            <a:pathLst>
              <a:path w="1346" h="1034">
                <a:moveTo>
                  <a:pt x="336" y="0"/>
                </a:moveTo>
                <a:lnTo>
                  <a:pt x="336" y="682"/>
                </a:lnTo>
                <a:lnTo>
                  <a:pt x="0" y="682"/>
                </a:lnTo>
                <a:lnTo>
                  <a:pt x="672" y="1033"/>
                </a:lnTo>
                <a:lnTo>
                  <a:pt x="1345" y="682"/>
                </a:lnTo>
                <a:lnTo>
                  <a:pt x="1008" y="682"/>
                </a:lnTo>
                <a:lnTo>
                  <a:pt x="1008" y="0"/>
                </a:lnTo>
                <a:lnTo>
                  <a:pt x="336" y="0"/>
                </a:lnTo>
              </a:path>
            </a:pathLst>
          </a:custGeom>
          <a:solidFill>
            <a:srgbClr val="4F81BD"/>
          </a:solidFill>
          <a:ln w="25560">
            <a:solidFill>
              <a:srgbClr val="385D8A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" name="CustomShape 7"/>
          <p:cNvSpPr/>
          <p:nvPr/>
        </p:nvSpPr>
        <p:spPr>
          <a:xfrm>
            <a:off x="1643040" y="2286000"/>
            <a:ext cx="484200" cy="714240"/>
          </a:xfrm>
          <a:custGeom>
            <a:avLst/>
            <a:gdLst/>
            <a:ahLst/>
            <a:cxnLst/>
            <a:rect l="0" t="0" r="r" b="b"/>
            <a:pathLst>
              <a:path w="1347" h="1986">
                <a:moveTo>
                  <a:pt x="336" y="0"/>
                </a:moveTo>
                <a:lnTo>
                  <a:pt x="336" y="1312"/>
                </a:lnTo>
                <a:lnTo>
                  <a:pt x="0" y="1312"/>
                </a:lnTo>
                <a:lnTo>
                  <a:pt x="673" y="1985"/>
                </a:lnTo>
                <a:lnTo>
                  <a:pt x="1346" y="1312"/>
                </a:lnTo>
                <a:lnTo>
                  <a:pt x="1009" y="1312"/>
                </a:lnTo>
                <a:lnTo>
                  <a:pt x="1009" y="0"/>
                </a:lnTo>
                <a:lnTo>
                  <a:pt x="336" y="0"/>
                </a:lnTo>
              </a:path>
            </a:pathLst>
          </a:custGeom>
          <a:solidFill>
            <a:srgbClr val="4F81BD"/>
          </a:solidFill>
          <a:ln w="25560">
            <a:solidFill>
              <a:srgbClr val="385D8A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48" name="Picture 2" descr="j0233413"/>
          <p:cNvPicPr/>
          <p:nvPr/>
        </p:nvPicPr>
        <p:blipFill>
          <a:blip r:embed="rId3"/>
          <a:stretch/>
        </p:blipFill>
        <p:spPr>
          <a:xfrm>
            <a:off x="0" y="0"/>
            <a:ext cx="1455840" cy="1546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357120" y="285840"/>
            <a:ext cx="8143920" cy="581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Calibri"/>
              </a:rPr>
              <a:t>Игры для обучения говорению 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CustomShape 2"/>
          <p:cNvSpPr/>
          <p:nvPr/>
        </p:nvSpPr>
        <p:spPr>
          <a:xfrm>
            <a:off x="3000240" y="857160"/>
            <a:ext cx="2643480" cy="825480"/>
          </a:xfrm>
          <a:prstGeom prst="rect">
            <a:avLst/>
          </a:prstGeom>
          <a:solidFill>
            <a:srgbClr val="FFFF00"/>
          </a:solidFill>
          <a:ln w="25560">
            <a:solidFill>
              <a:srgbClr val="C0504D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1" strike="noStrike" spc="-1">
                <a:solidFill>
                  <a:srgbClr val="000000"/>
                </a:solidFill>
                <a:latin typeface="Calibri"/>
              </a:rPr>
              <a:t>«Снежный ком» круглого стола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CustomShape 3"/>
          <p:cNvSpPr/>
          <p:nvPr/>
        </p:nvSpPr>
        <p:spPr>
          <a:xfrm>
            <a:off x="142920" y="785880"/>
            <a:ext cx="2428920" cy="1643040"/>
          </a:xfrm>
          <a:prstGeom prst="ellipse">
            <a:avLst/>
          </a:prstGeom>
          <a:solidFill>
            <a:srgbClr val="4F81BD"/>
          </a:solidFill>
          <a:ln w="25560">
            <a:solidFill>
              <a:srgbClr val="385D8A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2" name="CustomShape 4"/>
          <p:cNvSpPr/>
          <p:nvPr/>
        </p:nvSpPr>
        <p:spPr>
          <a:xfrm>
            <a:off x="-214200" y="714240"/>
            <a:ext cx="2714400" cy="1643040"/>
          </a:xfrm>
          <a:prstGeom prst="ellipse">
            <a:avLst/>
          </a:prstGeom>
          <a:solidFill>
            <a:srgbClr val="8EB4E3"/>
          </a:solidFill>
          <a:ln w="25560">
            <a:solidFill>
              <a:srgbClr val="385D8A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3" name="CustomShape 5"/>
          <p:cNvSpPr/>
          <p:nvPr/>
        </p:nvSpPr>
        <p:spPr>
          <a:xfrm>
            <a:off x="0" y="714240"/>
            <a:ext cx="2071800" cy="1643040"/>
          </a:xfrm>
          <a:prstGeom prst="ellipse">
            <a:avLst/>
          </a:prstGeom>
          <a:solidFill>
            <a:srgbClr val="C6D9F1"/>
          </a:solidFill>
          <a:ln w="25560">
            <a:solidFill>
              <a:srgbClr val="385D8A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4" name="CustomShape 6"/>
          <p:cNvSpPr/>
          <p:nvPr/>
        </p:nvSpPr>
        <p:spPr>
          <a:xfrm>
            <a:off x="357120" y="2428920"/>
            <a:ext cx="4214880" cy="3994920"/>
          </a:xfrm>
          <a:prstGeom prst="rect">
            <a:avLst/>
          </a:prstGeom>
          <a:solidFill>
            <a:srgbClr val="F2F2F2"/>
          </a:solidFill>
          <a:ln w="9360">
            <a:solidFill>
              <a:srgbClr val="25406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marL="51408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en-US" sz="2400" b="1" strike="noStrike" spc="-1">
                <a:solidFill>
                  <a:srgbClr val="000000"/>
                </a:solidFill>
                <a:latin typeface="Calibri"/>
              </a:rPr>
              <a:t>Составление логически связанных предложений по карточкам. Побеждает тот, кто сказал последнюю фразу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51408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en-US" sz="2400" b="1" strike="noStrike" spc="-1">
                <a:solidFill>
                  <a:srgbClr val="000000"/>
                </a:solidFill>
                <a:latin typeface="Calibri"/>
              </a:rPr>
              <a:t>Описание фото, картинки, слайда. Последняя фраза побеждает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514080" indent="-514080">
              <a:lnSpc>
                <a:spcPct val="100000"/>
              </a:lnSpc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514080" indent="-514080">
              <a:lnSpc>
                <a:spcPct val="100000"/>
              </a:lnSpc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CustomShape 7"/>
          <p:cNvSpPr/>
          <p:nvPr/>
        </p:nvSpPr>
        <p:spPr>
          <a:xfrm>
            <a:off x="5143680" y="2428920"/>
            <a:ext cx="3429000" cy="375156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latin typeface="Calibri"/>
              </a:rPr>
              <a:t>«На картинке изображено…» ( класс описывает картинку употребляя оборот  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</a:rPr>
              <a:t>there is\are</a:t>
            </a:r>
            <a:r>
              <a:rPr lang="ru-RU" sz="2400" b="1" strike="noStrike" spc="-1">
                <a:solidFill>
                  <a:srgbClr val="000000"/>
                </a:solidFill>
                <a:latin typeface="Calibri"/>
              </a:rPr>
              <a:t> , а члены 2х команд рисуют то, что услышали. Побеждает наиболее правдоподобная картина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CustomShape 8"/>
          <p:cNvSpPr/>
          <p:nvPr/>
        </p:nvSpPr>
        <p:spPr>
          <a:xfrm>
            <a:off x="5796000" y="857160"/>
            <a:ext cx="2633760" cy="947160"/>
          </a:xfrm>
          <a:prstGeom prst="rect">
            <a:avLst/>
          </a:prstGeom>
          <a:solidFill>
            <a:srgbClr val="558ED5"/>
          </a:solidFill>
          <a:ln w="9360">
            <a:solidFill>
              <a:srgbClr val="558ED5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Calibri"/>
              </a:rPr>
              <a:t>Оборот </a:t>
            </a:r>
            <a:r>
              <a:rPr lang="en-US" sz="2800" b="1" strike="noStrike" spc="-1">
                <a:solidFill>
                  <a:srgbClr val="000000"/>
                </a:solidFill>
                <a:latin typeface="Calibri"/>
              </a:rPr>
              <a:t>there is\are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CustomShape 9"/>
          <p:cNvSpPr/>
          <p:nvPr/>
        </p:nvSpPr>
        <p:spPr>
          <a:xfrm>
            <a:off x="7286760" y="1928880"/>
            <a:ext cx="484200" cy="714240"/>
          </a:xfrm>
          <a:custGeom>
            <a:avLst/>
            <a:gdLst/>
            <a:ahLst/>
            <a:cxnLst/>
            <a:rect l="0" t="0" r="r" b="b"/>
            <a:pathLst>
              <a:path w="1347" h="1986">
                <a:moveTo>
                  <a:pt x="336" y="0"/>
                </a:moveTo>
                <a:lnTo>
                  <a:pt x="336" y="1312"/>
                </a:lnTo>
                <a:lnTo>
                  <a:pt x="0" y="1312"/>
                </a:lnTo>
                <a:lnTo>
                  <a:pt x="673" y="1985"/>
                </a:lnTo>
                <a:lnTo>
                  <a:pt x="1346" y="1312"/>
                </a:lnTo>
                <a:lnTo>
                  <a:pt x="1009" y="1312"/>
                </a:lnTo>
                <a:lnTo>
                  <a:pt x="1009" y="0"/>
                </a:lnTo>
                <a:lnTo>
                  <a:pt x="336" y="0"/>
                </a:lnTo>
              </a:path>
            </a:pathLst>
          </a:custGeom>
          <a:solidFill>
            <a:srgbClr val="4F81BD"/>
          </a:solidFill>
          <a:ln w="25560">
            <a:solidFill>
              <a:srgbClr val="385D8A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CustomShape 10"/>
          <p:cNvSpPr/>
          <p:nvPr/>
        </p:nvSpPr>
        <p:spPr>
          <a:xfrm>
            <a:off x="3500280" y="1700280"/>
            <a:ext cx="484200" cy="871560"/>
          </a:xfrm>
          <a:custGeom>
            <a:avLst/>
            <a:gdLst/>
            <a:ahLst/>
            <a:cxnLst/>
            <a:rect l="0" t="0" r="r" b="b"/>
            <a:pathLst>
              <a:path w="1347" h="2423">
                <a:moveTo>
                  <a:pt x="336" y="0"/>
                </a:moveTo>
                <a:lnTo>
                  <a:pt x="336" y="1211"/>
                </a:lnTo>
                <a:lnTo>
                  <a:pt x="0" y="1211"/>
                </a:lnTo>
                <a:lnTo>
                  <a:pt x="673" y="2422"/>
                </a:lnTo>
                <a:lnTo>
                  <a:pt x="1346" y="1211"/>
                </a:lnTo>
                <a:lnTo>
                  <a:pt x="1009" y="1211"/>
                </a:lnTo>
                <a:lnTo>
                  <a:pt x="1009" y="0"/>
                </a:lnTo>
                <a:lnTo>
                  <a:pt x="336" y="0"/>
                </a:lnTo>
              </a:path>
            </a:pathLst>
          </a:custGeom>
          <a:solidFill>
            <a:srgbClr val="4F81BD"/>
          </a:solidFill>
          <a:ln w="25560">
            <a:solidFill>
              <a:srgbClr val="385D8A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928800" y="357120"/>
            <a:ext cx="7500960" cy="70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strike="noStrike" spc="-1">
                <a:solidFill>
                  <a:srgbClr val="000000"/>
                </a:solidFill>
                <a:latin typeface="Calibri"/>
              </a:rPr>
              <a:t>Игры для обучения чтению</a:t>
            </a:r>
            <a:endParaRPr lang="en-US" sz="4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CustomShape 2"/>
          <p:cNvSpPr/>
          <p:nvPr/>
        </p:nvSpPr>
        <p:spPr>
          <a:xfrm>
            <a:off x="214200" y="2286000"/>
            <a:ext cx="3000600" cy="2775240"/>
          </a:xfrm>
          <a:prstGeom prst="rect">
            <a:avLst/>
          </a:prstGeom>
          <a:solidFill>
            <a:srgbClr val="95B3D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4400" b="1" strike="noStrike" spc="-1">
                <a:solidFill>
                  <a:srgbClr val="000000"/>
                </a:solidFill>
                <a:latin typeface="Calibri"/>
              </a:rPr>
              <a:t>«На приеме у глазного врача</a:t>
            </a: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»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CustomShape 3"/>
          <p:cNvSpPr/>
          <p:nvPr/>
        </p:nvSpPr>
        <p:spPr>
          <a:xfrm>
            <a:off x="4500720" y="2571840"/>
            <a:ext cx="4643280" cy="1556280"/>
          </a:xfrm>
          <a:prstGeom prst="rect">
            <a:avLst/>
          </a:prstGeom>
          <a:solidFill>
            <a:srgbClr val="93CDD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4800" b="1" strike="noStrike" spc="-1">
                <a:solidFill>
                  <a:srgbClr val="000000"/>
                </a:solidFill>
                <a:latin typeface="Calibri"/>
              </a:rPr>
              <a:t>Конкурс Теледикторов</a:t>
            </a:r>
            <a:endParaRPr lang="en-US" sz="4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CustomShape 4"/>
          <p:cNvSpPr/>
          <p:nvPr/>
        </p:nvSpPr>
        <p:spPr>
          <a:xfrm>
            <a:off x="3063960" y="5357880"/>
            <a:ext cx="5829120" cy="825120"/>
          </a:xfrm>
          <a:prstGeom prst="rect">
            <a:avLst/>
          </a:prstGeom>
          <a:solidFill>
            <a:srgbClr val="B7DEE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4800" b="1" i="1" strike="noStrike" spc="-1">
                <a:solidFill>
                  <a:srgbClr val="000000"/>
                </a:solidFill>
                <a:latin typeface="Calibri"/>
              </a:rPr>
              <a:t>Суперсекретарь</a:t>
            </a:r>
            <a:endParaRPr lang="en-US" sz="4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CustomShape 5"/>
          <p:cNvSpPr/>
          <p:nvPr/>
        </p:nvSpPr>
        <p:spPr>
          <a:xfrm>
            <a:off x="1928880" y="1000080"/>
            <a:ext cx="484200" cy="1478160"/>
          </a:xfrm>
          <a:custGeom>
            <a:avLst/>
            <a:gdLst/>
            <a:ahLst/>
            <a:cxnLst/>
            <a:rect l="0" t="0" r="r" b="b"/>
            <a:pathLst>
              <a:path w="1347" h="4108">
                <a:moveTo>
                  <a:pt x="336" y="0"/>
                </a:moveTo>
                <a:lnTo>
                  <a:pt x="336" y="3434"/>
                </a:lnTo>
                <a:lnTo>
                  <a:pt x="0" y="3434"/>
                </a:lnTo>
                <a:lnTo>
                  <a:pt x="673" y="4107"/>
                </a:lnTo>
                <a:lnTo>
                  <a:pt x="1346" y="3434"/>
                </a:lnTo>
                <a:lnTo>
                  <a:pt x="1009" y="3434"/>
                </a:lnTo>
                <a:lnTo>
                  <a:pt x="1009" y="0"/>
                </a:lnTo>
                <a:lnTo>
                  <a:pt x="336" y="0"/>
                </a:lnTo>
              </a:path>
            </a:pathLst>
          </a:custGeom>
          <a:solidFill>
            <a:srgbClr val="4F81BD"/>
          </a:solidFill>
          <a:ln w="25560">
            <a:solidFill>
              <a:srgbClr val="385D8A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4" name="CustomShape 6"/>
          <p:cNvSpPr/>
          <p:nvPr/>
        </p:nvSpPr>
        <p:spPr>
          <a:xfrm>
            <a:off x="6572160" y="1000080"/>
            <a:ext cx="484200" cy="1692360"/>
          </a:xfrm>
          <a:custGeom>
            <a:avLst/>
            <a:gdLst/>
            <a:ahLst/>
            <a:cxnLst/>
            <a:rect l="0" t="0" r="r" b="b"/>
            <a:pathLst>
              <a:path w="1347" h="4703">
                <a:moveTo>
                  <a:pt x="336" y="0"/>
                </a:moveTo>
                <a:lnTo>
                  <a:pt x="336" y="4029"/>
                </a:lnTo>
                <a:lnTo>
                  <a:pt x="0" y="4029"/>
                </a:lnTo>
                <a:lnTo>
                  <a:pt x="673" y="4702"/>
                </a:lnTo>
                <a:lnTo>
                  <a:pt x="1346" y="4029"/>
                </a:lnTo>
                <a:lnTo>
                  <a:pt x="1009" y="4029"/>
                </a:lnTo>
                <a:lnTo>
                  <a:pt x="1009" y="0"/>
                </a:lnTo>
                <a:lnTo>
                  <a:pt x="336" y="0"/>
                </a:lnTo>
              </a:path>
            </a:pathLst>
          </a:custGeom>
          <a:solidFill>
            <a:srgbClr val="4F81BD"/>
          </a:solidFill>
          <a:ln w="25560">
            <a:solidFill>
              <a:srgbClr val="385D8A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5" name="CustomShape 7"/>
          <p:cNvSpPr/>
          <p:nvPr/>
        </p:nvSpPr>
        <p:spPr>
          <a:xfrm>
            <a:off x="3786120" y="1000080"/>
            <a:ext cx="484200" cy="4000680"/>
          </a:xfrm>
          <a:custGeom>
            <a:avLst/>
            <a:gdLst/>
            <a:ahLst/>
            <a:cxnLst/>
            <a:rect l="0" t="0" r="r" b="b"/>
            <a:pathLst>
              <a:path w="1347" h="11115">
                <a:moveTo>
                  <a:pt x="336" y="0"/>
                </a:moveTo>
                <a:lnTo>
                  <a:pt x="336" y="10441"/>
                </a:lnTo>
                <a:lnTo>
                  <a:pt x="0" y="10441"/>
                </a:lnTo>
                <a:lnTo>
                  <a:pt x="673" y="11114"/>
                </a:lnTo>
                <a:lnTo>
                  <a:pt x="1346" y="10441"/>
                </a:lnTo>
                <a:lnTo>
                  <a:pt x="1009" y="10441"/>
                </a:lnTo>
                <a:lnTo>
                  <a:pt x="1009" y="0"/>
                </a:lnTo>
                <a:lnTo>
                  <a:pt x="336" y="0"/>
                </a:lnTo>
              </a:path>
            </a:pathLst>
          </a:custGeom>
          <a:solidFill>
            <a:srgbClr val="4F81BD"/>
          </a:solidFill>
          <a:ln w="25560">
            <a:solidFill>
              <a:srgbClr val="385D8A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66" name="Picture 2" descr="j0280674"/>
          <p:cNvPicPr/>
          <p:nvPr/>
        </p:nvPicPr>
        <p:blipFill>
          <a:blip r:embed="rId3"/>
          <a:stretch/>
        </p:blipFill>
        <p:spPr>
          <a:xfrm>
            <a:off x="0" y="0"/>
            <a:ext cx="1714680" cy="2143080"/>
          </a:xfrm>
          <a:prstGeom prst="rect">
            <a:avLst/>
          </a:prstGeom>
          <a:ln>
            <a:noFill/>
          </a:ln>
        </p:spPr>
      </p:pic>
      <p:pic>
        <p:nvPicPr>
          <p:cNvPr id="167" name="Picture 3" descr="j0237933"/>
          <p:cNvPicPr/>
          <p:nvPr/>
        </p:nvPicPr>
        <p:blipFill>
          <a:blip r:embed="rId4"/>
          <a:stretch/>
        </p:blipFill>
        <p:spPr>
          <a:xfrm>
            <a:off x="4143240" y="785880"/>
            <a:ext cx="2500560" cy="1857240"/>
          </a:xfrm>
          <a:prstGeom prst="rect">
            <a:avLst/>
          </a:prstGeom>
          <a:ln>
            <a:noFill/>
          </a:ln>
        </p:spPr>
      </p:pic>
      <p:pic>
        <p:nvPicPr>
          <p:cNvPr id="168" name="Picture 4" descr="j0186160"/>
          <p:cNvPicPr/>
          <p:nvPr/>
        </p:nvPicPr>
        <p:blipFill>
          <a:blip r:embed="rId5"/>
          <a:stretch/>
        </p:blipFill>
        <p:spPr>
          <a:xfrm>
            <a:off x="1143000" y="5072040"/>
            <a:ext cx="1714680" cy="1643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1500120" y="214200"/>
            <a:ext cx="6858000" cy="210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400" b="1" strike="noStrike" spc="-1">
                <a:solidFill>
                  <a:srgbClr val="000000"/>
                </a:solidFill>
                <a:latin typeface="Calibri"/>
              </a:rPr>
              <a:t>Игры на развитие диалогической и монологической речи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0" y="3714840"/>
            <a:ext cx="2857680" cy="977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         </a:t>
            </a:r>
            <a:r>
              <a:rPr lang="en-US" sz="4000" b="1" strike="noStrike" spc="-1">
                <a:solidFill>
                  <a:srgbClr val="000000"/>
                </a:solidFill>
                <a:latin typeface="Calibri"/>
              </a:rPr>
              <a:t>Интервью</a:t>
            </a:r>
            <a:endParaRPr lang="en-US" sz="4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CustomShape 3"/>
          <p:cNvSpPr/>
          <p:nvPr/>
        </p:nvSpPr>
        <p:spPr>
          <a:xfrm>
            <a:off x="4572000" y="3286080"/>
            <a:ext cx="4572000" cy="7642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4400" b="1" strike="noStrike" spc="-1">
                <a:solidFill>
                  <a:srgbClr val="000000"/>
                </a:solidFill>
                <a:latin typeface="Calibri"/>
              </a:rPr>
              <a:t>Детектор лжи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CustomShape 4"/>
          <p:cNvSpPr/>
          <p:nvPr/>
        </p:nvSpPr>
        <p:spPr>
          <a:xfrm>
            <a:off x="3063960" y="4572000"/>
            <a:ext cx="5008320" cy="131292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4000" b="1" strike="noStrike" spc="-1">
                <a:solidFill>
                  <a:srgbClr val="000000"/>
                </a:solidFill>
                <a:latin typeface="Calibri"/>
              </a:rPr>
              <a:t>Идентефикационная карта</a:t>
            </a:r>
            <a:endParaRPr lang="en-US" sz="4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CustomShape 5"/>
          <p:cNvSpPr/>
          <p:nvPr/>
        </p:nvSpPr>
        <p:spPr>
          <a:xfrm>
            <a:off x="1928880" y="2214720"/>
            <a:ext cx="484200" cy="1357200"/>
          </a:xfrm>
          <a:custGeom>
            <a:avLst/>
            <a:gdLst/>
            <a:ahLst/>
            <a:cxnLst/>
            <a:rect l="0" t="0" r="r" b="b"/>
            <a:pathLst>
              <a:path w="1347" h="3772">
                <a:moveTo>
                  <a:pt x="336" y="0"/>
                </a:moveTo>
                <a:lnTo>
                  <a:pt x="336" y="3098"/>
                </a:lnTo>
                <a:lnTo>
                  <a:pt x="0" y="3098"/>
                </a:lnTo>
                <a:lnTo>
                  <a:pt x="673" y="3771"/>
                </a:lnTo>
                <a:lnTo>
                  <a:pt x="1346" y="3098"/>
                </a:lnTo>
                <a:lnTo>
                  <a:pt x="1009" y="3098"/>
                </a:lnTo>
                <a:lnTo>
                  <a:pt x="1009" y="0"/>
                </a:lnTo>
                <a:lnTo>
                  <a:pt x="336" y="0"/>
                </a:lnTo>
              </a:path>
            </a:pathLst>
          </a:custGeom>
          <a:solidFill>
            <a:srgbClr val="4F81BD"/>
          </a:solidFill>
          <a:ln w="25560">
            <a:solidFill>
              <a:srgbClr val="385D8A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4" name="CustomShape 6"/>
          <p:cNvSpPr/>
          <p:nvPr/>
        </p:nvSpPr>
        <p:spPr>
          <a:xfrm>
            <a:off x="5786280" y="2214720"/>
            <a:ext cx="785880" cy="1000080"/>
          </a:xfrm>
          <a:custGeom>
            <a:avLst/>
            <a:gdLst/>
            <a:ahLst/>
            <a:cxnLst/>
            <a:rect l="0" t="0" r="r" b="b"/>
            <a:pathLst>
              <a:path w="2185" h="2780">
                <a:moveTo>
                  <a:pt x="546" y="0"/>
                </a:moveTo>
                <a:lnTo>
                  <a:pt x="546" y="1687"/>
                </a:lnTo>
                <a:lnTo>
                  <a:pt x="0" y="1687"/>
                </a:lnTo>
                <a:lnTo>
                  <a:pt x="1092" y="2779"/>
                </a:lnTo>
                <a:lnTo>
                  <a:pt x="2184" y="1687"/>
                </a:lnTo>
                <a:lnTo>
                  <a:pt x="1638" y="1687"/>
                </a:lnTo>
                <a:lnTo>
                  <a:pt x="1638" y="0"/>
                </a:lnTo>
                <a:lnTo>
                  <a:pt x="546" y="0"/>
                </a:lnTo>
              </a:path>
            </a:pathLst>
          </a:custGeom>
          <a:solidFill>
            <a:srgbClr val="4F81BD"/>
          </a:solidFill>
          <a:ln w="25560">
            <a:solidFill>
              <a:srgbClr val="385D8A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5" name="CustomShape 7"/>
          <p:cNvSpPr/>
          <p:nvPr/>
        </p:nvSpPr>
        <p:spPr>
          <a:xfrm>
            <a:off x="3357720" y="2214720"/>
            <a:ext cx="484200" cy="1714320"/>
          </a:xfrm>
          <a:custGeom>
            <a:avLst/>
            <a:gdLst/>
            <a:ahLst/>
            <a:cxnLst/>
            <a:rect l="0" t="0" r="r" b="b"/>
            <a:pathLst>
              <a:path w="1347" h="4764">
                <a:moveTo>
                  <a:pt x="336" y="0"/>
                </a:moveTo>
                <a:lnTo>
                  <a:pt x="336" y="4090"/>
                </a:lnTo>
                <a:lnTo>
                  <a:pt x="0" y="4090"/>
                </a:lnTo>
                <a:lnTo>
                  <a:pt x="673" y="4763"/>
                </a:lnTo>
                <a:lnTo>
                  <a:pt x="1346" y="4090"/>
                </a:lnTo>
                <a:lnTo>
                  <a:pt x="1009" y="4090"/>
                </a:lnTo>
                <a:lnTo>
                  <a:pt x="1009" y="0"/>
                </a:lnTo>
                <a:lnTo>
                  <a:pt x="336" y="0"/>
                </a:lnTo>
              </a:path>
            </a:pathLst>
          </a:custGeom>
          <a:solidFill>
            <a:srgbClr val="4F81BD"/>
          </a:solidFill>
          <a:ln w="25560">
            <a:solidFill>
              <a:srgbClr val="385D8A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76" name="Picture 2" descr="j0254414"/>
          <p:cNvPicPr/>
          <p:nvPr/>
        </p:nvPicPr>
        <p:blipFill>
          <a:blip r:embed="rId3"/>
          <a:stretch/>
        </p:blipFill>
        <p:spPr>
          <a:xfrm>
            <a:off x="0" y="0"/>
            <a:ext cx="1857240" cy="2857680"/>
          </a:xfrm>
          <a:prstGeom prst="rect">
            <a:avLst/>
          </a:prstGeom>
          <a:ln>
            <a:noFill/>
          </a:ln>
        </p:spPr>
      </p:pic>
      <p:pic>
        <p:nvPicPr>
          <p:cNvPr id="177" name="Picture 3" descr="j0223730"/>
          <p:cNvPicPr/>
          <p:nvPr/>
        </p:nvPicPr>
        <p:blipFill>
          <a:blip r:embed="rId4"/>
          <a:stretch/>
        </p:blipFill>
        <p:spPr>
          <a:xfrm>
            <a:off x="7429680" y="428760"/>
            <a:ext cx="1714320" cy="1714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ustomShape 1"/>
          <p:cNvSpPr/>
          <p:nvPr/>
        </p:nvSpPr>
        <p:spPr>
          <a:xfrm>
            <a:off x="1357200" y="357120"/>
            <a:ext cx="7286760" cy="82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800" b="1" i="1" strike="noStrike" spc="-1">
                <a:solidFill>
                  <a:srgbClr val="000000"/>
                </a:solidFill>
                <a:latin typeface="Calibri"/>
              </a:rPr>
              <a:t>Коммуникативные игры </a:t>
            </a:r>
            <a:endParaRPr lang="en-US" sz="4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79" name="Picture 2"/>
          <p:cNvPicPr/>
          <p:nvPr/>
        </p:nvPicPr>
        <p:blipFill>
          <a:blip r:embed="rId4"/>
          <a:stretch/>
        </p:blipFill>
        <p:spPr>
          <a:xfrm>
            <a:off x="214200" y="2857680"/>
            <a:ext cx="4643640" cy="2214360"/>
          </a:xfrm>
          <a:prstGeom prst="rect">
            <a:avLst/>
          </a:prstGeom>
          <a:ln w="9360">
            <a:solidFill>
              <a:srgbClr val="254061"/>
            </a:solidFill>
            <a:miter/>
          </a:ln>
        </p:spPr>
      </p:pic>
      <p:sp>
        <p:nvSpPr>
          <p:cNvPr id="180" name="CustomShape 2"/>
          <p:cNvSpPr/>
          <p:nvPr/>
        </p:nvSpPr>
        <p:spPr>
          <a:xfrm>
            <a:off x="714240" y="1571760"/>
            <a:ext cx="3357720" cy="825480"/>
          </a:xfrm>
          <a:prstGeom prst="rect">
            <a:avLst/>
          </a:prstGeom>
          <a:solidFill>
            <a:srgbClr val="B7DEE8"/>
          </a:solidFill>
          <a:ln w="9360">
            <a:solidFill>
              <a:srgbClr val="25406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b="1" strike="noStrike" spc="-1">
                <a:solidFill>
                  <a:srgbClr val="000000"/>
                </a:solidFill>
                <a:latin typeface="Calibri"/>
              </a:rPr>
              <a:t>BAKER STREET 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CustomShape 3"/>
          <p:cNvSpPr/>
          <p:nvPr/>
        </p:nvSpPr>
        <p:spPr>
          <a:xfrm>
            <a:off x="5572080" y="1500120"/>
            <a:ext cx="3247920" cy="520560"/>
          </a:xfrm>
          <a:prstGeom prst="rect">
            <a:avLst/>
          </a:prstGeom>
          <a:solidFill>
            <a:srgbClr val="B9CDE5"/>
          </a:solidFill>
          <a:ln w="9360">
            <a:solidFill>
              <a:srgbClr val="25406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 b="1" strike="noStrike" spc="-1">
                <a:solidFill>
                  <a:srgbClr val="000000"/>
                </a:solidFill>
                <a:latin typeface="Calibri"/>
              </a:rPr>
              <a:t>УПРЯМЫЙ ДРУГ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CustomShape 4"/>
          <p:cNvSpPr/>
          <p:nvPr/>
        </p:nvSpPr>
        <p:spPr>
          <a:xfrm>
            <a:off x="5500800" y="2928960"/>
            <a:ext cx="3214440" cy="1922760"/>
          </a:xfrm>
          <a:prstGeom prst="rect">
            <a:avLst/>
          </a:prstGeom>
          <a:solidFill>
            <a:srgbClr val="4F81BD"/>
          </a:solidFill>
          <a:ln w="9360">
            <a:solidFill>
              <a:srgbClr val="1E1C1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latin typeface="Calibri"/>
              </a:rPr>
              <a:t>тренировка употребления в разговорной речи </a:t>
            </a:r>
            <a:r>
              <a:rPr lang="ru-RU" sz="2400" b="1" i="1" strike="noStrike" spc="-1">
                <a:solidFill>
                  <a:srgbClr val="000000"/>
                </a:solidFill>
                <a:latin typeface="Calibri"/>
              </a:rPr>
              <a:t>Past Simple и Present Perfect. 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CustomShape 5"/>
          <p:cNvSpPr/>
          <p:nvPr/>
        </p:nvSpPr>
        <p:spPr>
          <a:xfrm>
            <a:off x="285840" y="5286240"/>
            <a:ext cx="4500360" cy="1373760"/>
          </a:xfrm>
          <a:prstGeom prst="rect">
            <a:avLst/>
          </a:prstGeom>
          <a:solidFill>
            <a:srgbClr val="FFFF00"/>
          </a:solidFill>
          <a:ln w="9360">
            <a:solidFill>
              <a:srgbClr val="1F497D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Calibri"/>
              </a:rPr>
              <a:t>рассказ о человеке, используя </a:t>
            </a:r>
            <a:r>
              <a:rPr lang="ru-RU" sz="2800" b="1" i="1" strike="noStrike" spc="-1">
                <a:solidFill>
                  <a:srgbClr val="000000"/>
                </a:solidFill>
                <a:latin typeface="Calibri"/>
              </a:rPr>
              <a:t>Past Simple или Present Perfect. 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CustomShape 6"/>
          <p:cNvSpPr/>
          <p:nvPr/>
        </p:nvSpPr>
        <p:spPr>
          <a:xfrm>
            <a:off x="2214720" y="2286000"/>
            <a:ext cx="484200" cy="571680"/>
          </a:xfrm>
          <a:custGeom>
            <a:avLst/>
            <a:gdLst/>
            <a:ahLst/>
            <a:cxnLst/>
            <a:rect l="0" t="0" r="r" b="b"/>
            <a:pathLst>
              <a:path w="1347" h="1590">
                <a:moveTo>
                  <a:pt x="336" y="0"/>
                </a:moveTo>
                <a:lnTo>
                  <a:pt x="336" y="915"/>
                </a:lnTo>
                <a:lnTo>
                  <a:pt x="0" y="915"/>
                </a:lnTo>
                <a:lnTo>
                  <a:pt x="673" y="1589"/>
                </a:lnTo>
                <a:lnTo>
                  <a:pt x="1346" y="915"/>
                </a:lnTo>
                <a:lnTo>
                  <a:pt x="1009" y="915"/>
                </a:lnTo>
                <a:lnTo>
                  <a:pt x="1009" y="0"/>
                </a:lnTo>
                <a:lnTo>
                  <a:pt x="336" y="0"/>
                </a:lnTo>
              </a:path>
            </a:pathLst>
          </a:custGeom>
          <a:solidFill>
            <a:srgbClr val="4F81BD"/>
          </a:solidFill>
          <a:ln w="25560">
            <a:solidFill>
              <a:srgbClr val="385D8A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5" name="CustomShape 7"/>
          <p:cNvSpPr/>
          <p:nvPr/>
        </p:nvSpPr>
        <p:spPr>
          <a:xfrm>
            <a:off x="6572160" y="2000160"/>
            <a:ext cx="484200" cy="714600"/>
          </a:xfrm>
          <a:custGeom>
            <a:avLst/>
            <a:gdLst/>
            <a:ahLst/>
            <a:cxnLst/>
            <a:rect l="0" t="0" r="r" b="b"/>
            <a:pathLst>
              <a:path w="1347" h="1987">
                <a:moveTo>
                  <a:pt x="336" y="0"/>
                </a:moveTo>
                <a:lnTo>
                  <a:pt x="336" y="1312"/>
                </a:lnTo>
                <a:lnTo>
                  <a:pt x="0" y="1312"/>
                </a:lnTo>
                <a:lnTo>
                  <a:pt x="673" y="1986"/>
                </a:lnTo>
                <a:lnTo>
                  <a:pt x="1346" y="1312"/>
                </a:lnTo>
                <a:lnTo>
                  <a:pt x="1009" y="1312"/>
                </a:lnTo>
                <a:lnTo>
                  <a:pt x="1009" y="0"/>
                </a:lnTo>
                <a:lnTo>
                  <a:pt x="336" y="0"/>
                </a:lnTo>
              </a:path>
            </a:pathLst>
          </a:custGeom>
          <a:solidFill>
            <a:srgbClr val="4F81BD"/>
          </a:solidFill>
          <a:ln w="25560">
            <a:solidFill>
              <a:srgbClr val="385D8A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86" name="Picture 2" descr="j0254413"/>
          <p:cNvPicPr/>
          <p:nvPr/>
        </p:nvPicPr>
        <p:blipFill>
          <a:blip r:embed="rId5"/>
          <a:stretch/>
        </p:blipFill>
        <p:spPr>
          <a:xfrm>
            <a:off x="0" y="0"/>
            <a:ext cx="1432080" cy="2214720"/>
          </a:xfrm>
          <a:prstGeom prst="rect">
            <a:avLst/>
          </a:prstGeom>
          <a:ln>
            <a:noFill/>
          </a:ln>
        </p:spPr>
      </p:pic>
      <p:pic>
        <p:nvPicPr>
          <p:cNvPr id="187" name="Picture 3" descr="j0303423"/>
          <p:cNvPicPr/>
          <p:nvPr/>
        </p:nvPicPr>
        <p:blipFill>
          <a:blip r:embed="rId6"/>
          <a:stretch/>
        </p:blipFill>
        <p:spPr>
          <a:xfrm>
            <a:off x="4143240" y="1500120"/>
            <a:ext cx="1571760" cy="1357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CustomShape 1"/>
          <p:cNvSpPr/>
          <p:nvPr/>
        </p:nvSpPr>
        <p:spPr>
          <a:xfrm>
            <a:off x="2286000" y="285840"/>
            <a:ext cx="4572000" cy="91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5400" b="1" strike="noStrike" spc="-1">
                <a:solidFill>
                  <a:srgbClr val="000000"/>
                </a:solidFill>
                <a:latin typeface="Calibri"/>
              </a:rPr>
              <a:t>Ролевые игры</a:t>
            </a:r>
            <a:endParaRPr lang="en-US" sz="5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CustomShape 2"/>
          <p:cNvSpPr/>
          <p:nvPr/>
        </p:nvSpPr>
        <p:spPr>
          <a:xfrm>
            <a:off x="285840" y="1500120"/>
            <a:ext cx="2857320" cy="2226960"/>
          </a:xfrm>
          <a:prstGeom prst="rect">
            <a:avLst/>
          </a:prstGeom>
          <a:solidFill>
            <a:srgbClr val="92D050"/>
          </a:solidFill>
          <a:ln w="25560">
            <a:solidFill>
              <a:srgbClr val="4F81BD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Calibri"/>
              </a:rPr>
              <a:t>Упражнение в имитации. 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Calibri"/>
              </a:rPr>
              <a:t>Ролевая игра «Близнецы» («</a:t>
            </a:r>
            <a:r>
              <a:rPr lang="en-US" sz="2800" b="1" strike="noStrike" spc="-1">
                <a:solidFill>
                  <a:srgbClr val="000000"/>
                </a:solidFill>
                <a:latin typeface="Calibri"/>
              </a:rPr>
              <a:t>Twins») 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CustomShape 3"/>
          <p:cNvSpPr/>
          <p:nvPr/>
        </p:nvSpPr>
        <p:spPr>
          <a:xfrm>
            <a:off x="3714840" y="1916280"/>
            <a:ext cx="3000240" cy="1740240"/>
          </a:xfrm>
          <a:prstGeom prst="rect">
            <a:avLst/>
          </a:prstGeom>
          <a:solidFill>
            <a:srgbClr val="00B0F0"/>
          </a:solidFill>
          <a:ln w="25560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u="sng" strike="noStrike" spc="-1">
                <a:solidFill>
                  <a:srgbClr val="000000"/>
                </a:solidFill>
                <a:uFillTx/>
                <a:latin typeface="Calibri"/>
              </a:rPr>
              <a:t>Упражнение в подстановке. 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Calibri"/>
              </a:rPr>
              <a:t>Ролевая игра «Театралы» ("</a:t>
            </a:r>
            <a:r>
              <a:rPr lang="en-US" sz="2000" b="1" strike="noStrike" spc="-1">
                <a:solidFill>
                  <a:srgbClr val="000000"/>
                </a:solidFill>
                <a:latin typeface="Calibri"/>
              </a:rPr>
              <a:t>Theatre-Goers</a:t>
            </a:r>
            <a:r>
              <a:rPr lang="en-US" sz="2800" b="1" strike="noStrike" spc="-1">
                <a:solidFill>
                  <a:srgbClr val="000000"/>
                </a:solidFill>
                <a:latin typeface="Calibri"/>
              </a:rPr>
              <a:t>") 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1" name="CustomShape 4"/>
          <p:cNvSpPr/>
          <p:nvPr/>
        </p:nvSpPr>
        <p:spPr>
          <a:xfrm>
            <a:off x="428760" y="3857760"/>
            <a:ext cx="8143920" cy="1923480"/>
          </a:xfrm>
          <a:prstGeom prst="rect">
            <a:avLst/>
          </a:prstGeom>
          <a:solidFill>
            <a:srgbClr val="FAC090"/>
          </a:solidFill>
          <a:ln w="9360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Calibri"/>
              </a:rPr>
              <a:t>Ролевая игра «Интервью» ("</a:t>
            </a:r>
            <a:r>
              <a:rPr lang="en-US" sz="2000" b="1" strike="noStrike" spc="-1">
                <a:solidFill>
                  <a:srgbClr val="000000"/>
                </a:solidFill>
                <a:latin typeface="Calibri"/>
              </a:rPr>
              <a:t>Interview"). 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Calibri"/>
              </a:rPr>
              <a:t>Задание первому партнеру: Вы репортер газеты «Культура». 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Calibri"/>
              </a:rPr>
              <a:t>После спектакля побеседуйте с театральным критиком, выясните, понравилось ли ему представление. 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Calibri"/>
              </a:rPr>
              <a:t>Задание второму партнеру: Вы известный театральный критик. Спектакль вам не очень понравился. 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CustomShape 5"/>
          <p:cNvSpPr/>
          <p:nvPr/>
        </p:nvSpPr>
        <p:spPr>
          <a:xfrm>
            <a:off x="2143080" y="1071720"/>
            <a:ext cx="500040" cy="642960"/>
          </a:xfrm>
          <a:custGeom>
            <a:avLst/>
            <a:gdLst/>
            <a:ahLst/>
            <a:cxnLst/>
            <a:rect l="0" t="0" r="r" b="b"/>
            <a:pathLst>
              <a:path w="1391" h="1787">
                <a:moveTo>
                  <a:pt x="347" y="0"/>
                </a:moveTo>
                <a:lnTo>
                  <a:pt x="347" y="1092"/>
                </a:lnTo>
                <a:lnTo>
                  <a:pt x="0" y="1092"/>
                </a:lnTo>
                <a:lnTo>
                  <a:pt x="695" y="1786"/>
                </a:lnTo>
                <a:lnTo>
                  <a:pt x="1390" y="1092"/>
                </a:lnTo>
                <a:lnTo>
                  <a:pt x="1042" y="1092"/>
                </a:lnTo>
                <a:lnTo>
                  <a:pt x="1042" y="0"/>
                </a:lnTo>
                <a:lnTo>
                  <a:pt x="347" y="0"/>
                </a:lnTo>
              </a:path>
            </a:pathLst>
          </a:custGeom>
          <a:solidFill>
            <a:srgbClr val="FFFFFF"/>
          </a:solidFill>
          <a:ln w="25560">
            <a:solidFill>
              <a:srgbClr val="F79646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3" name="CustomShape 6"/>
          <p:cNvSpPr/>
          <p:nvPr/>
        </p:nvSpPr>
        <p:spPr>
          <a:xfrm>
            <a:off x="5572080" y="1000080"/>
            <a:ext cx="484200" cy="642960"/>
          </a:xfrm>
          <a:custGeom>
            <a:avLst/>
            <a:gdLst/>
            <a:ahLst/>
            <a:cxnLst/>
            <a:rect l="0" t="0" r="r" b="b"/>
            <a:pathLst>
              <a:path w="1347" h="1787">
                <a:moveTo>
                  <a:pt x="336" y="0"/>
                </a:moveTo>
                <a:lnTo>
                  <a:pt x="336" y="1114"/>
                </a:lnTo>
                <a:lnTo>
                  <a:pt x="0" y="1114"/>
                </a:lnTo>
                <a:lnTo>
                  <a:pt x="673" y="1786"/>
                </a:lnTo>
                <a:lnTo>
                  <a:pt x="1346" y="1114"/>
                </a:lnTo>
                <a:lnTo>
                  <a:pt x="1009" y="1114"/>
                </a:lnTo>
                <a:lnTo>
                  <a:pt x="1009" y="0"/>
                </a:lnTo>
                <a:lnTo>
                  <a:pt x="336" y="0"/>
                </a:lnTo>
              </a:path>
            </a:pathLst>
          </a:custGeom>
          <a:solidFill>
            <a:srgbClr val="FFFFFF"/>
          </a:solidFill>
          <a:ln w="25560">
            <a:solidFill>
              <a:srgbClr val="F79646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4" name="CustomShape 7"/>
          <p:cNvSpPr/>
          <p:nvPr/>
        </p:nvSpPr>
        <p:spPr>
          <a:xfrm>
            <a:off x="3286080" y="1071720"/>
            <a:ext cx="357120" cy="2286000"/>
          </a:xfrm>
          <a:custGeom>
            <a:avLst/>
            <a:gdLst/>
            <a:ahLst/>
            <a:cxnLst/>
            <a:rect l="0" t="0" r="r" b="b"/>
            <a:pathLst>
              <a:path w="994" h="6352">
                <a:moveTo>
                  <a:pt x="248" y="0"/>
                </a:moveTo>
                <a:lnTo>
                  <a:pt x="248" y="5854"/>
                </a:lnTo>
                <a:lnTo>
                  <a:pt x="0" y="5854"/>
                </a:lnTo>
                <a:lnTo>
                  <a:pt x="496" y="6351"/>
                </a:lnTo>
                <a:lnTo>
                  <a:pt x="993" y="5854"/>
                </a:lnTo>
                <a:lnTo>
                  <a:pt x="744" y="5854"/>
                </a:lnTo>
                <a:lnTo>
                  <a:pt x="744" y="0"/>
                </a:lnTo>
                <a:lnTo>
                  <a:pt x="248" y="0"/>
                </a:lnTo>
              </a:path>
            </a:pathLst>
          </a:custGeom>
          <a:solidFill>
            <a:srgbClr val="FFFFFF"/>
          </a:solidFill>
          <a:ln w="25560">
            <a:solidFill>
              <a:srgbClr val="F79646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95" name="Picture 2" descr="j0336905"/>
          <p:cNvPicPr/>
          <p:nvPr/>
        </p:nvPicPr>
        <p:blipFill>
          <a:blip r:embed="rId3"/>
          <a:stretch/>
        </p:blipFill>
        <p:spPr>
          <a:xfrm>
            <a:off x="7500960" y="0"/>
            <a:ext cx="1285920" cy="1357200"/>
          </a:xfrm>
          <a:prstGeom prst="rect">
            <a:avLst/>
          </a:prstGeom>
          <a:ln>
            <a:noFill/>
          </a:ln>
        </p:spPr>
      </p:pic>
      <p:pic>
        <p:nvPicPr>
          <p:cNvPr id="196" name="Picture 3" descr="j0198355"/>
          <p:cNvPicPr/>
          <p:nvPr/>
        </p:nvPicPr>
        <p:blipFill>
          <a:blip r:embed="rId4"/>
          <a:stretch/>
        </p:blipFill>
        <p:spPr>
          <a:xfrm>
            <a:off x="6500880" y="2071800"/>
            <a:ext cx="2357280" cy="1643040"/>
          </a:xfrm>
          <a:prstGeom prst="rect">
            <a:avLst/>
          </a:prstGeom>
          <a:ln>
            <a:noFill/>
          </a:ln>
        </p:spPr>
      </p:pic>
      <p:pic>
        <p:nvPicPr>
          <p:cNvPr id="197" name="Picture 4" descr="j0235379"/>
          <p:cNvPicPr/>
          <p:nvPr/>
        </p:nvPicPr>
        <p:blipFill>
          <a:blip r:embed="rId5"/>
          <a:stretch/>
        </p:blipFill>
        <p:spPr>
          <a:xfrm>
            <a:off x="0" y="0"/>
            <a:ext cx="2214720" cy="1428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CustomShape 1"/>
          <p:cNvSpPr/>
          <p:nvPr/>
        </p:nvSpPr>
        <p:spPr>
          <a:xfrm>
            <a:off x="0" y="2300400"/>
            <a:ext cx="8643960" cy="3141360"/>
          </a:xfrm>
          <a:prstGeom prst="rect">
            <a:avLst/>
          </a:prstGeom>
          <a:solidFill>
            <a:srgbClr val="F3F3E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strike="noStrike" spc="-1">
                <a:solidFill>
                  <a:srgbClr val="FF0000"/>
                </a:solidFill>
                <a:latin typeface="Georgia"/>
                <a:ea typeface="Times New Roman"/>
              </a:rPr>
              <a:t>Музыка, стихи, песни, сказки - сильнейший психологический побудитель, проникающий в глубины сознания  </a:t>
            </a:r>
            <a:endParaRPr lang="en-US" sz="4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99" name="Picture 2" descr="j0216670"/>
          <p:cNvPicPr/>
          <p:nvPr/>
        </p:nvPicPr>
        <p:blipFill>
          <a:blip r:embed="rId3"/>
          <a:stretch/>
        </p:blipFill>
        <p:spPr>
          <a:xfrm>
            <a:off x="0" y="0"/>
            <a:ext cx="3357720" cy="2357280"/>
          </a:xfrm>
          <a:prstGeom prst="rect">
            <a:avLst/>
          </a:prstGeom>
          <a:ln>
            <a:noFill/>
          </a:ln>
        </p:spPr>
      </p:pic>
      <p:pic>
        <p:nvPicPr>
          <p:cNvPr id="200" name="Picture 3" descr="j0229909"/>
          <p:cNvPicPr/>
          <p:nvPr/>
        </p:nvPicPr>
        <p:blipFill>
          <a:blip r:embed="rId4"/>
          <a:stretch/>
        </p:blipFill>
        <p:spPr>
          <a:xfrm>
            <a:off x="5072040" y="0"/>
            <a:ext cx="3286080" cy="2357280"/>
          </a:xfrm>
          <a:prstGeom prst="rect">
            <a:avLst/>
          </a:prstGeom>
          <a:ln>
            <a:noFill/>
          </a:ln>
        </p:spPr>
      </p:pic>
      <p:pic>
        <p:nvPicPr>
          <p:cNvPr id="201" name="Picture 4" descr="j0233045"/>
          <p:cNvPicPr/>
          <p:nvPr/>
        </p:nvPicPr>
        <p:blipFill>
          <a:blip r:embed="rId5"/>
          <a:stretch/>
        </p:blipFill>
        <p:spPr>
          <a:xfrm>
            <a:off x="6357960" y="4643280"/>
            <a:ext cx="2643120" cy="2428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CustomShape 1"/>
          <p:cNvSpPr/>
          <p:nvPr/>
        </p:nvSpPr>
        <p:spPr>
          <a:xfrm>
            <a:off x="714240" y="433080"/>
            <a:ext cx="7286760" cy="1068840"/>
          </a:xfrm>
          <a:prstGeom prst="rect">
            <a:avLst/>
          </a:prstGeom>
          <a:solidFill>
            <a:srgbClr val="FF0000"/>
          </a:solidFill>
          <a:ln w="9360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использование на уроках аудиовизуальных средств,   ИКТ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CustomShape 2"/>
          <p:cNvSpPr/>
          <p:nvPr/>
        </p:nvSpPr>
        <p:spPr>
          <a:xfrm>
            <a:off x="285840" y="1928880"/>
            <a:ext cx="2857320" cy="1785960"/>
          </a:xfrm>
          <a:custGeom>
            <a:avLst/>
            <a:gdLst/>
            <a:ahLst/>
            <a:cxnLst/>
            <a:rect l="0" t="0" r="r" b="b"/>
            <a:pathLst>
              <a:path w="7938" h="4963">
                <a:moveTo>
                  <a:pt x="827" y="0"/>
                </a:moveTo>
                <a:cubicBezTo>
                  <a:pt x="413" y="0"/>
                  <a:pt x="0" y="413"/>
                  <a:pt x="0" y="827"/>
                </a:cubicBezTo>
                <a:lnTo>
                  <a:pt x="0" y="4135"/>
                </a:lnTo>
                <a:cubicBezTo>
                  <a:pt x="0" y="4548"/>
                  <a:pt x="413" y="4962"/>
                  <a:pt x="827" y="4962"/>
                </a:cubicBezTo>
                <a:lnTo>
                  <a:pt x="7110" y="4962"/>
                </a:lnTo>
                <a:cubicBezTo>
                  <a:pt x="7523" y="4962"/>
                  <a:pt x="7937" y="4548"/>
                  <a:pt x="7937" y="4135"/>
                </a:cubicBezTo>
                <a:lnTo>
                  <a:pt x="7937" y="827"/>
                </a:lnTo>
                <a:cubicBezTo>
                  <a:pt x="7937" y="413"/>
                  <a:pt x="7523" y="0"/>
                  <a:pt x="7110" y="0"/>
                </a:cubicBezTo>
                <a:lnTo>
                  <a:pt x="827" y="0"/>
                </a:lnTo>
              </a:path>
            </a:pathLst>
          </a:custGeom>
          <a:solidFill>
            <a:srgbClr val="FFFFFF"/>
          </a:solidFill>
          <a:ln w="25560">
            <a:solidFill>
              <a:srgbClr val="F79646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000" b="1" strike="noStrike" spc="-1">
                <a:solidFill>
                  <a:srgbClr val="000000"/>
                </a:solidFill>
                <a:latin typeface="Calibri"/>
              </a:rPr>
              <a:t>Презента-ции</a:t>
            </a:r>
            <a:endParaRPr lang="en-US" sz="4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CustomShape 3"/>
          <p:cNvSpPr/>
          <p:nvPr/>
        </p:nvSpPr>
        <p:spPr>
          <a:xfrm>
            <a:off x="3429000" y="1928880"/>
            <a:ext cx="2786040" cy="1785960"/>
          </a:xfrm>
          <a:custGeom>
            <a:avLst/>
            <a:gdLst/>
            <a:ahLst/>
            <a:cxnLst/>
            <a:rect l="0" t="0" r="r" b="b"/>
            <a:pathLst>
              <a:path w="7741" h="4963">
                <a:moveTo>
                  <a:pt x="827" y="0"/>
                </a:moveTo>
                <a:cubicBezTo>
                  <a:pt x="413" y="0"/>
                  <a:pt x="0" y="413"/>
                  <a:pt x="0" y="827"/>
                </a:cubicBezTo>
                <a:lnTo>
                  <a:pt x="0" y="4135"/>
                </a:lnTo>
                <a:cubicBezTo>
                  <a:pt x="0" y="4548"/>
                  <a:pt x="413" y="4962"/>
                  <a:pt x="827" y="4962"/>
                </a:cubicBezTo>
                <a:lnTo>
                  <a:pt x="6913" y="4962"/>
                </a:lnTo>
                <a:cubicBezTo>
                  <a:pt x="7326" y="4962"/>
                  <a:pt x="7740" y="4548"/>
                  <a:pt x="7740" y="4135"/>
                </a:cubicBezTo>
                <a:lnTo>
                  <a:pt x="7740" y="827"/>
                </a:lnTo>
                <a:cubicBezTo>
                  <a:pt x="7740" y="413"/>
                  <a:pt x="7326" y="0"/>
                  <a:pt x="6913" y="0"/>
                </a:cubicBezTo>
                <a:lnTo>
                  <a:pt x="827" y="0"/>
                </a:lnTo>
              </a:path>
            </a:pathLst>
          </a:custGeom>
          <a:solidFill>
            <a:srgbClr val="FFFFFF"/>
          </a:solidFill>
          <a:ln w="25560">
            <a:solidFill>
              <a:srgbClr val="F79646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strike="noStrike" spc="-1">
                <a:solidFill>
                  <a:srgbClr val="000000"/>
                </a:solidFill>
                <a:latin typeface="Calibri"/>
              </a:rPr>
              <a:t>мультфильмы</a:t>
            </a:r>
            <a:endParaRPr lang="en-US" sz="4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CustomShape 4"/>
          <p:cNvSpPr/>
          <p:nvPr/>
        </p:nvSpPr>
        <p:spPr>
          <a:xfrm>
            <a:off x="6286680" y="1928880"/>
            <a:ext cx="2428560" cy="1771560"/>
          </a:xfrm>
          <a:custGeom>
            <a:avLst/>
            <a:gdLst/>
            <a:ahLst/>
            <a:cxnLst/>
            <a:rect l="0" t="0" r="r" b="b"/>
            <a:pathLst>
              <a:path w="6747" h="4923">
                <a:moveTo>
                  <a:pt x="820" y="0"/>
                </a:moveTo>
                <a:cubicBezTo>
                  <a:pt x="410" y="0"/>
                  <a:pt x="0" y="410"/>
                  <a:pt x="0" y="820"/>
                </a:cubicBezTo>
                <a:lnTo>
                  <a:pt x="0" y="4101"/>
                </a:lnTo>
                <a:cubicBezTo>
                  <a:pt x="0" y="4511"/>
                  <a:pt x="410" y="4922"/>
                  <a:pt x="820" y="4922"/>
                </a:cubicBezTo>
                <a:lnTo>
                  <a:pt x="5926" y="4922"/>
                </a:lnTo>
                <a:cubicBezTo>
                  <a:pt x="6336" y="4922"/>
                  <a:pt x="6746" y="4511"/>
                  <a:pt x="6746" y="4101"/>
                </a:cubicBezTo>
                <a:lnTo>
                  <a:pt x="6746" y="820"/>
                </a:lnTo>
                <a:cubicBezTo>
                  <a:pt x="6746" y="410"/>
                  <a:pt x="6336" y="0"/>
                  <a:pt x="5926" y="0"/>
                </a:cubicBezTo>
                <a:lnTo>
                  <a:pt x="820" y="0"/>
                </a:lnTo>
              </a:path>
            </a:pathLst>
          </a:custGeom>
          <a:solidFill>
            <a:srgbClr val="FFFFFF"/>
          </a:solidFill>
          <a:ln w="25560">
            <a:solidFill>
              <a:srgbClr val="F79646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strike="noStrike" spc="-1">
                <a:solidFill>
                  <a:srgbClr val="000000"/>
                </a:solidFill>
                <a:latin typeface="Calibri"/>
              </a:rPr>
              <a:t>Видео-фильмы</a:t>
            </a:r>
            <a:endParaRPr lang="en-US" sz="4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6" name="CustomShape 5"/>
          <p:cNvSpPr/>
          <p:nvPr/>
        </p:nvSpPr>
        <p:spPr>
          <a:xfrm>
            <a:off x="285840" y="4286160"/>
            <a:ext cx="2571840" cy="2057400"/>
          </a:xfrm>
          <a:custGeom>
            <a:avLst/>
            <a:gdLst/>
            <a:ahLst/>
            <a:cxnLst/>
            <a:rect l="0" t="0" r="r" b="b"/>
            <a:pathLst>
              <a:path w="7146" h="5716">
                <a:moveTo>
                  <a:pt x="952" y="0"/>
                </a:moveTo>
                <a:cubicBezTo>
                  <a:pt x="476" y="0"/>
                  <a:pt x="0" y="476"/>
                  <a:pt x="0" y="952"/>
                </a:cubicBezTo>
                <a:lnTo>
                  <a:pt x="0" y="4763"/>
                </a:lnTo>
                <a:cubicBezTo>
                  <a:pt x="0" y="5239"/>
                  <a:pt x="476" y="5715"/>
                  <a:pt x="952" y="5715"/>
                </a:cubicBezTo>
                <a:lnTo>
                  <a:pt x="6192" y="5715"/>
                </a:lnTo>
                <a:cubicBezTo>
                  <a:pt x="6668" y="5715"/>
                  <a:pt x="7145" y="5239"/>
                  <a:pt x="7145" y="4763"/>
                </a:cubicBezTo>
                <a:lnTo>
                  <a:pt x="7145" y="952"/>
                </a:lnTo>
                <a:cubicBezTo>
                  <a:pt x="7145" y="476"/>
                  <a:pt x="6668" y="0"/>
                  <a:pt x="6192" y="0"/>
                </a:cubicBezTo>
                <a:lnTo>
                  <a:pt x="952" y="0"/>
                </a:lnTo>
              </a:path>
            </a:pathLst>
          </a:custGeom>
          <a:solidFill>
            <a:srgbClr val="FFFFFF"/>
          </a:solidFill>
          <a:ln w="25560">
            <a:solidFill>
              <a:srgbClr val="F79646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000000"/>
                </a:solidFill>
                <a:latin typeface="Calibri"/>
              </a:rPr>
              <a:t>Магнито фонные записи</a:t>
            </a:r>
            <a:endParaRPr lang="en-US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CustomShape 6"/>
          <p:cNvSpPr/>
          <p:nvPr/>
        </p:nvSpPr>
        <p:spPr>
          <a:xfrm>
            <a:off x="5715000" y="4214880"/>
            <a:ext cx="2643120" cy="2000160"/>
          </a:xfrm>
          <a:custGeom>
            <a:avLst/>
            <a:gdLst/>
            <a:ahLst/>
            <a:cxnLst/>
            <a:rect l="0" t="0" r="r" b="b"/>
            <a:pathLst>
              <a:path w="7343" h="5558">
                <a:moveTo>
                  <a:pt x="926" y="0"/>
                </a:moveTo>
                <a:cubicBezTo>
                  <a:pt x="463" y="0"/>
                  <a:pt x="0" y="463"/>
                  <a:pt x="0" y="926"/>
                </a:cubicBezTo>
                <a:lnTo>
                  <a:pt x="0" y="4630"/>
                </a:lnTo>
                <a:cubicBezTo>
                  <a:pt x="0" y="5093"/>
                  <a:pt x="463" y="5557"/>
                  <a:pt x="926" y="5557"/>
                </a:cubicBezTo>
                <a:lnTo>
                  <a:pt x="6416" y="5557"/>
                </a:lnTo>
                <a:cubicBezTo>
                  <a:pt x="6879" y="5557"/>
                  <a:pt x="7342" y="5093"/>
                  <a:pt x="7342" y="4630"/>
                </a:cubicBezTo>
                <a:lnTo>
                  <a:pt x="7342" y="926"/>
                </a:lnTo>
                <a:cubicBezTo>
                  <a:pt x="7342" y="463"/>
                  <a:pt x="6879" y="0"/>
                  <a:pt x="6416" y="0"/>
                </a:cubicBezTo>
                <a:lnTo>
                  <a:pt x="926" y="0"/>
                </a:lnTo>
              </a:path>
            </a:pathLst>
          </a:custGeom>
          <a:solidFill>
            <a:srgbClr val="FFFFFF"/>
          </a:solidFill>
          <a:ln w="25560">
            <a:solidFill>
              <a:srgbClr val="F79646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1" strike="noStrike" spc="-1">
                <a:solidFill>
                  <a:srgbClr val="000000"/>
                </a:solidFill>
                <a:latin typeface="Calibri"/>
              </a:rPr>
              <a:t>слайды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CustomShape 7"/>
          <p:cNvSpPr/>
          <p:nvPr/>
        </p:nvSpPr>
        <p:spPr>
          <a:xfrm>
            <a:off x="4017960" y="4572000"/>
            <a:ext cx="54000" cy="770040"/>
          </a:xfrm>
          <a:prstGeom prst="rect">
            <a:avLst/>
          </a:prstGeom>
          <a:solidFill>
            <a:srgbClr val="FFFFFF"/>
          </a:solidFill>
          <a:ln w="25560">
            <a:solidFill>
              <a:srgbClr val="C0504D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9" name="CustomShape 8"/>
          <p:cNvSpPr/>
          <p:nvPr/>
        </p:nvSpPr>
        <p:spPr>
          <a:xfrm>
            <a:off x="3071880" y="4214880"/>
            <a:ext cx="2557440" cy="2071800"/>
          </a:xfrm>
          <a:custGeom>
            <a:avLst/>
            <a:gdLst/>
            <a:ahLst/>
            <a:cxnLst/>
            <a:rect l="0" t="0" r="r" b="b"/>
            <a:pathLst>
              <a:path w="7105" h="5757">
                <a:moveTo>
                  <a:pt x="959" y="0"/>
                </a:moveTo>
                <a:cubicBezTo>
                  <a:pt x="479" y="0"/>
                  <a:pt x="0" y="479"/>
                  <a:pt x="0" y="959"/>
                </a:cubicBezTo>
                <a:lnTo>
                  <a:pt x="0" y="4796"/>
                </a:lnTo>
                <a:cubicBezTo>
                  <a:pt x="0" y="5276"/>
                  <a:pt x="479" y="5756"/>
                  <a:pt x="959" y="5756"/>
                </a:cubicBezTo>
                <a:lnTo>
                  <a:pt x="6145" y="5756"/>
                </a:lnTo>
                <a:cubicBezTo>
                  <a:pt x="6624" y="5756"/>
                  <a:pt x="7104" y="5276"/>
                  <a:pt x="7104" y="4796"/>
                </a:cubicBezTo>
                <a:lnTo>
                  <a:pt x="7104" y="959"/>
                </a:lnTo>
                <a:cubicBezTo>
                  <a:pt x="7104" y="479"/>
                  <a:pt x="6624" y="0"/>
                  <a:pt x="6145" y="0"/>
                </a:cubicBezTo>
                <a:lnTo>
                  <a:pt x="959" y="0"/>
                </a:lnTo>
              </a:path>
            </a:pathLst>
          </a:custGeom>
          <a:solidFill>
            <a:srgbClr val="FFFFFF"/>
          </a:solidFill>
          <a:ln w="25560">
            <a:solidFill>
              <a:srgbClr val="F79646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strike="noStrike" spc="-1">
                <a:solidFill>
                  <a:srgbClr val="000000"/>
                </a:solidFill>
                <a:latin typeface="Calibri"/>
              </a:rPr>
              <a:t>Интернет</a:t>
            </a:r>
            <a:endParaRPr lang="en-US" sz="4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10" name="Picture 2" descr="j0254422"/>
          <p:cNvPicPr/>
          <p:nvPr/>
        </p:nvPicPr>
        <p:blipFill>
          <a:blip r:embed="rId4"/>
          <a:stretch/>
        </p:blipFill>
        <p:spPr>
          <a:xfrm>
            <a:off x="3214800" y="3143160"/>
            <a:ext cx="2571480" cy="1857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1142640" y="213840"/>
            <a:ext cx="7358040" cy="2357640"/>
          </a:xfrm>
          <a:prstGeom prst="rect">
            <a:avLst/>
          </a:prstGeom>
          <a:solidFill>
            <a:srgbClr val="FF0000"/>
          </a:solidFill>
          <a:ln w="25560">
            <a:solidFill>
              <a:srgbClr val="C0504D"/>
            </a:solidFill>
            <a:miter/>
          </a:ln>
        </p:spPr>
        <p:txBody>
          <a:bodyPr anchor="ctr">
            <a:noAutofit/>
          </a:bodyPr>
          <a:lstStyle/>
          <a:p>
            <a:pPr algn="ctr"/>
            <a:r>
              <a:rPr lang="en-US" sz="4400" b="1" strike="noStrike" spc="-1">
                <a:solidFill>
                  <a:srgbClr val="000000"/>
                </a:solidFill>
                <a:latin typeface="Calibri"/>
              </a:rPr>
              <a:t>Мотивация на уроках английского языка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TextShape 2"/>
          <p:cNvSpPr txBox="1"/>
          <p:nvPr/>
        </p:nvSpPr>
        <p:spPr>
          <a:xfrm>
            <a:off x="999720" y="3571560"/>
            <a:ext cx="7358040" cy="2500200"/>
          </a:xfrm>
          <a:prstGeom prst="rect">
            <a:avLst/>
          </a:prstGeom>
          <a:solidFill>
            <a:srgbClr val="FFFFFF"/>
          </a:solidFill>
          <a:ln w="25560">
            <a:solidFill>
              <a:srgbClr val="C0504D"/>
            </a:solidFill>
            <a:miter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799"/>
              </a:spcBef>
            </a:pPr>
            <a:r>
              <a:rPr lang="en-US" sz="3200" b="0" strike="noStrike" spc="-1">
                <a:solidFill>
                  <a:srgbClr val="FF0000"/>
                </a:solidFill>
                <a:latin typeface="Arial"/>
              </a:rPr>
              <a:t>Сторона субъективного мира ученика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799"/>
              </a:spcBef>
            </a:pPr>
            <a:r>
              <a:rPr lang="en-US" sz="3200" b="0" strike="noStrike" spc="-1">
                <a:solidFill>
                  <a:srgbClr val="FF0000"/>
                </a:solidFill>
                <a:latin typeface="Arial"/>
              </a:rPr>
              <a:t>Учитель опосредованно может повлиять на нее, создавая предпосылки и формируя основания для интереса в работе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CustomShape 3"/>
          <p:cNvSpPr/>
          <p:nvPr/>
        </p:nvSpPr>
        <p:spPr>
          <a:xfrm flipV="1">
            <a:off x="1000080" y="2000160"/>
            <a:ext cx="46080" cy="370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360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9" name="CustomShape 4"/>
          <p:cNvSpPr/>
          <p:nvPr/>
        </p:nvSpPr>
        <p:spPr>
          <a:xfrm>
            <a:off x="1785960" y="2500200"/>
            <a:ext cx="5786280" cy="978120"/>
          </a:xfrm>
          <a:custGeom>
            <a:avLst/>
            <a:gdLst/>
            <a:ahLst/>
            <a:cxnLst/>
            <a:rect l="0" t="0" r="r" b="b"/>
            <a:pathLst>
              <a:path w="16075" h="2719">
                <a:moveTo>
                  <a:pt x="4018" y="0"/>
                </a:moveTo>
                <a:lnTo>
                  <a:pt x="4018" y="1359"/>
                </a:lnTo>
                <a:lnTo>
                  <a:pt x="0" y="1359"/>
                </a:lnTo>
                <a:lnTo>
                  <a:pt x="8037" y="2718"/>
                </a:lnTo>
                <a:lnTo>
                  <a:pt x="16074" y="1359"/>
                </a:lnTo>
                <a:lnTo>
                  <a:pt x="12055" y="1359"/>
                </a:lnTo>
                <a:lnTo>
                  <a:pt x="12055" y="0"/>
                </a:lnTo>
                <a:lnTo>
                  <a:pt x="4018" y="0"/>
                </a:lnTo>
              </a:path>
            </a:pathLst>
          </a:custGeom>
          <a:solidFill>
            <a:srgbClr val="4F81BD"/>
          </a:solidFill>
          <a:ln w="25560">
            <a:solidFill>
              <a:srgbClr val="385D8A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60" name="Picture 2" descr="j0283631"/>
          <p:cNvPicPr/>
          <p:nvPr/>
        </p:nvPicPr>
        <p:blipFill>
          <a:blip r:embed="rId3"/>
          <a:stretch/>
        </p:blipFill>
        <p:spPr>
          <a:xfrm rot="10800000" flipH="1">
            <a:off x="1214280" y="1046160"/>
            <a:ext cx="1214280" cy="46080"/>
          </a:xfrm>
          <a:prstGeom prst="rect">
            <a:avLst/>
          </a:prstGeom>
          <a:ln>
            <a:noFill/>
          </a:ln>
        </p:spPr>
      </p:pic>
      <p:pic>
        <p:nvPicPr>
          <p:cNvPr id="61" name="Picture 1" descr="j0232110"/>
          <p:cNvPicPr/>
          <p:nvPr/>
        </p:nvPicPr>
        <p:blipFill>
          <a:blip r:embed="rId4"/>
          <a:stretch/>
        </p:blipFill>
        <p:spPr>
          <a:xfrm>
            <a:off x="0" y="0"/>
            <a:ext cx="1835280" cy="2643120"/>
          </a:xfrm>
          <a:prstGeom prst="rect">
            <a:avLst/>
          </a:prstGeom>
          <a:ln>
            <a:noFill/>
          </a:ln>
        </p:spPr>
      </p:pic>
      <p:pic>
        <p:nvPicPr>
          <p:cNvPr id="62" name="Picture 1" descr="j0232110"/>
          <p:cNvPicPr/>
          <p:nvPr/>
        </p:nvPicPr>
        <p:blipFill>
          <a:blip r:embed="rId4"/>
          <a:stretch/>
        </p:blipFill>
        <p:spPr>
          <a:xfrm>
            <a:off x="0" y="0"/>
            <a:ext cx="1835280" cy="2643120"/>
          </a:xfrm>
          <a:prstGeom prst="rect">
            <a:avLst/>
          </a:prstGeom>
          <a:ln>
            <a:noFill/>
          </a:ln>
        </p:spPr>
      </p:pic>
      <p:pic>
        <p:nvPicPr>
          <p:cNvPr id="63" name="Picture 1" descr="j0232110"/>
          <p:cNvPicPr/>
          <p:nvPr/>
        </p:nvPicPr>
        <p:blipFill>
          <a:blip r:embed="rId4"/>
          <a:stretch/>
        </p:blipFill>
        <p:spPr>
          <a:xfrm>
            <a:off x="0" y="0"/>
            <a:ext cx="1835280" cy="2643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285840" y="287640"/>
            <a:ext cx="8572320" cy="642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наличие стимулов и подкреплений</a:t>
            </a:r>
            <a:endParaRPr lang="en-US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CustomShape 2"/>
          <p:cNvSpPr/>
          <p:nvPr/>
        </p:nvSpPr>
        <p:spPr>
          <a:xfrm>
            <a:off x="285840" y="1643040"/>
            <a:ext cx="4071960" cy="4857840"/>
          </a:xfrm>
          <a:prstGeom prst="ellipse">
            <a:avLst/>
          </a:prstGeom>
          <a:solidFill>
            <a:srgbClr val="92D050"/>
          </a:solidFill>
          <a:ln w="25560">
            <a:solidFill>
              <a:srgbClr val="F79646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800" b="1" strike="noStrike" spc="-1">
                <a:solidFill>
                  <a:srgbClr val="000000"/>
                </a:solidFill>
                <a:latin typeface="Calibri"/>
              </a:rPr>
              <a:t>Формальное оценивание: поощрение ответов оценками 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CustomShape 3"/>
          <p:cNvSpPr/>
          <p:nvPr/>
        </p:nvSpPr>
        <p:spPr>
          <a:xfrm>
            <a:off x="5072040" y="1643040"/>
            <a:ext cx="3786120" cy="5000760"/>
          </a:xfrm>
          <a:prstGeom prst="ellipse">
            <a:avLst/>
          </a:prstGeom>
          <a:solidFill>
            <a:srgbClr val="00B0F0"/>
          </a:solidFill>
          <a:ln w="25560">
            <a:solidFill>
              <a:srgbClr val="F79646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latin typeface="Calibri"/>
              </a:rPr>
              <a:t>Неформальное оценивание: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latin typeface="Calibri"/>
              </a:rPr>
              <a:t>устная похвала дружелюбные подписи в тетрадях, веселые или грустные смайлики, портфолио</a:t>
            </a: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о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14" name="Picture 2" descr="j0238009"/>
          <p:cNvPicPr/>
          <p:nvPr/>
        </p:nvPicPr>
        <p:blipFill>
          <a:blip r:embed="rId4"/>
          <a:stretch/>
        </p:blipFill>
        <p:spPr>
          <a:xfrm>
            <a:off x="0" y="2143080"/>
            <a:ext cx="1357200" cy="3143160"/>
          </a:xfrm>
          <a:prstGeom prst="rect">
            <a:avLst/>
          </a:prstGeom>
          <a:ln>
            <a:noFill/>
          </a:ln>
        </p:spPr>
      </p:pic>
      <p:pic>
        <p:nvPicPr>
          <p:cNvPr id="215" name="Picture 3" descr="j0251063"/>
          <p:cNvPicPr/>
          <p:nvPr/>
        </p:nvPicPr>
        <p:blipFill>
          <a:blip r:embed="rId5"/>
          <a:stretch/>
        </p:blipFill>
        <p:spPr>
          <a:xfrm>
            <a:off x="4429080" y="1214280"/>
            <a:ext cx="2000160" cy="1500480"/>
          </a:xfrm>
          <a:prstGeom prst="rect">
            <a:avLst/>
          </a:prstGeom>
          <a:ln>
            <a:noFill/>
          </a:ln>
        </p:spPr>
      </p:pic>
      <p:pic>
        <p:nvPicPr>
          <p:cNvPr id="216" name="Picture 4" descr="j0233399"/>
          <p:cNvPicPr/>
          <p:nvPr/>
        </p:nvPicPr>
        <p:blipFill>
          <a:blip r:embed="rId6"/>
          <a:stretch/>
        </p:blipFill>
        <p:spPr>
          <a:xfrm>
            <a:off x="0" y="0"/>
            <a:ext cx="770040" cy="1265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CustomShape 1"/>
          <p:cNvSpPr/>
          <p:nvPr/>
        </p:nvSpPr>
        <p:spPr>
          <a:xfrm>
            <a:off x="357120" y="3357720"/>
            <a:ext cx="8001000" cy="1312920"/>
          </a:xfrm>
          <a:prstGeom prst="rect">
            <a:avLst/>
          </a:prstGeom>
          <a:solidFill>
            <a:srgbClr val="FF0000"/>
          </a:solidFill>
          <a:ln w="25560">
            <a:solidFill>
              <a:srgbClr val="1E1C1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strike="noStrike" spc="-1">
                <a:solidFill>
                  <a:srgbClr val="000000"/>
                </a:solidFill>
                <a:latin typeface="Calibri"/>
              </a:rPr>
              <a:t>использование личностной  индивидуализации</a:t>
            </a:r>
            <a:endParaRPr lang="en-US" sz="4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CustomShape 2"/>
          <p:cNvSpPr/>
          <p:nvPr/>
        </p:nvSpPr>
        <p:spPr>
          <a:xfrm>
            <a:off x="357120" y="5286240"/>
            <a:ext cx="8001000" cy="764280"/>
          </a:xfrm>
          <a:prstGeom prst="rect">
            <a:avLst/>
          </a:prstGeom>
          <a:solidFill>
            <a:srgbClr val="92D050"/>
          </a:solidFill>
          <a:ln w="25560">
            <a:solidFill>
              <a:srgbClr val="C0504D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4400" b="1" strike="noStrike" spc="-1">
                <a:solidFill>
                  <a:srgbClr val="000000"/>
                </a:solidFill>
                <a:latin typeface="Calibri"/>
              </a:rPr>
              <a:t>внеклассные занятия 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CustomShape 3"/>
          <p:cNvSpPr/>
          <p:nvPr/>
        </p:nvSpPr>
        <p:spPr>
          <a:xfrm>
            <a:off x="0" y="1800"/>
            <a:ext cx="46080" cy="64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CustomShape 4"/>
          <p:cNvSpPr/>
          <p:nvPr/>
        </p:nvSpPr>
        <p:spPr>
          <a:xfrm>
            <a:off x="1428840" y="285840"/>
            <a:ext cx="7500960" cy="216612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0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проблемность заданий и ситуаций               </a:t>
            </a:r>
            <a:endParaRPr lang="en-US" sz="4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связь учебной деятельности с реальной жизненной ситуацией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CustomShape 5"/>
          <p:cNvSpPr/>
          <p:nvPr/>
        </p:nvSpPr>
        <p:spPr>
          <a:xfrm>
            <a:off x="7358040" y="1071720"/>
            <a:ext cx="928800" cy="428400"/>
          </a:xfrm>
          <a:custGeom>
            <a:avLst/>
            <a:gdLst/>
            <a:ahLst/>
            <a:cxnLst/>
            <a:rect l="0" t="0" r="r" b="b"/>
            <a:pathLst>
              <a:path w="2582" h="1192">
                <a:moveTo>
                  <a:pt x="0" y="297"/>
                </a:moveTo>
                <a:lnTo>
                  <a:pt x="1985" y="297"/>
                </a:lnTo>
                <a:lnTo>
                  <a:pt x="1985" y="0"/>
                </a:lnTo>
                <a:lnTo>
                  <a:pt x="2581" y="595"/>
                </a:lnTo>
                <a:lnTo>
                  <a:pt x="1985" y="1191"/>
                </a:lnTo>
                <a:lnTo>
                  <a:pt x="1985" y="893"/>
                </a:lnTo>
                <a:lnTo>
                  <a:pt x="0" y="893"/>
                </a:lnTo>
                <a:lnTo>
                  <a:pt x="0" y="297"/>
                </a:lnTo>
              </a:path>
            </a:pathLst>
          </a:custGeom>
          <a:solidFill>
            <a:srgbClr val="4F81BD"/>
          </a:solidFill>
          <a:ln w="25560">
            <a:solidFill>
              <a:srgbClr val="385D8A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22" name="Picture 2" descr="j0282747"/>
          <p:cNvPicPr/>
          <p:nvPr/>
        </p:nvPicPr>
        <p:blipFill>
          <a:blip r:embed="rId3"/>
          <a:stretch/>
        </p:blipFill>
        <p:spPr>
          <a:xfrm>
            <a:off x="0" y="0"/>
            <a:ext cx="1428840" cy="2786040"/>
          </a:xfrm>
          <a:prstGeom prst="rect">
            <a:avLst/>
          </a:prstGeom>
          <a:ln>
            <a:noFill/>
          </a:ln>
        </p:spPr>
      </p:pic>
      <p:pic>
        <p:nvPicPr>
          <p:cNvPr id="223" name="Picture 3" descr="j0336701"/>
          <p:cNvPicPr/>
          <p:nvPr/>
        </p:nvPicPr>
        <p:blipFill>
          <a:blip r:embed="rId4"/>
          <a:stretch/>
        </p:blipFill>
        <p:spPr>
          <a:xfrm>
            <a:off x="5929200" y="4643280"/>
            <a:ext cx="2571840" cy="2214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642960" y="-4320"/>
            <a:ext cx="8215200" cy="2561760"/>
          </a:xfrm>
          <a:prstGeom prst="rect">
            <a:avLst/>
          </a:prstGeom>
          <a:solidFill>
            <a:srgbClr val="FF0000"/>
          </a:solidFill>
          <a:ln w="25560">
            <a:solidFill>
              <a:srgbClr val="C0504D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48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развитие творческих способностей</a:t>
            </a:r>
            <a:endParaRPr lang="en-US" sz="4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4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CustomShape 2"/>
          <p:cNvSpPr/>
          <p:nvPr/>
        </p:nvSpPr>
        <p:spPr>
          <a:xfrm>
            <a:off x="500040" y="2786040"/>
            <a:ext cx="2571840" cy="764280"/>
          </a:xfrm>
          <a:prstGeom prst="rect">
            <a:avLst/>
          </a:prstGeom>
          <a:solidFill>
            <a:srgbClr val="95B3D7"/>
          </a:solidFill>
          <a:ln w="25560">
            <a:solidFill>
              <a:srgbClr val="C0504D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400" b="1" strike="noStrike" spc="-1">
                <a:solidFill>
                  <a:srgbClr val="000000"/>
                </a:solidFill>
                <a:latin typeface="Calibri"/>
              </a:rPr>
              <a:t>проекты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CustomShape 3"/>
          <p:cNvSpPr/>
          <p:nvPr/>
        </p:nvSpPr>
        <p:spPr>
          <a:xfrm>
            <a:off x="5429160" y="2786040"/>
            <a:ext cx="3429000" cy="520560"/>
          </a:xfrm>
          <a:prstGeom prst="rect">
            <a:avLst/>
          </a:prstGeom>
          <a:solidFill>
            <a:srgbClr val="B3A2C7"/>
          </a:solidFill>
          <a:ln w="9360">
            <a:solidFill>
              <a:srgbClr val="403152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800" b="1" strike="noStrike" spc="-1">
                <a:solidFill>
                  <a:srgbClr val="000000"/>
                </a:solidFill>
                <a:latin typeface="Calibri"/>
              </a:rPr>
              <a:t>исследования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CustomShape 4"/>
          <p:cNvSpPr/>
          <p:nvPr/>
        </p:nvSpPr>
        <p:spPr>
          <a:xfrm>
            <a:off x="6143760" y="4000680"/>
            <a:ext cx="2714400" cy="947160"/>
          </a:xfrm>
          <a:prstGeom prst="rect">
            <a:avLst/>
          </a:prstGeom>
          <a:solidFill>
            <a:srgbClr val="558ED5"/>
          </a:solidFill>
          <a:ln w="9360">
            <a:solidFill>
              <a:srgbClr val="00206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800" b="1" strike="noStrike" spc="-1">
                <a:solidFill>
                  <a:srgbClr val="000000"/>
                </a:solidFill>
                <a:latin typeface="Calibri"/>
              </a:rPr>
              <a:t>Иллюстрации к рассказу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CustomShape 5"/>
          <p:cNvSpPr/>
          <p:nvPr/>
        </p:nvSpPr>
        <p:spPr>
          <a:xfrm>
            <a:off x="357120" y="3786120"/>
            <a:ext cx="2857680" cy="703440"/>
          </a:xfrm>
          <a:prstGeom prst="rect">
            <a:avLst/>
          </a:prstGeom>
          <a:solidFill>
            <a:srgbClr val="D99694"/>
          </a:solidFill>
          <a:ln w="9360">
            <a:solidFill>
              <a:srgbClr val="984807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strike="noStrike" spc="-1">
                <a:solidFill>
                  <a:srgbClr val="000000"/>
                </a:solidFill>
                <a:latin typeface="Calibri"/>
              </a:rPr>
              <a:t>викторины</a:t>
            </a:r>
            <a:endParaRPr lang="en-US" sz="4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CustomShape 6"/>
          <p:cNvSpPr/>
          <p:nvPr/>
        </p:nvSpPr>
        <p:spPr>
          <a:xfrm>
            <a:off x="4100400" y="4672080"/>
            <a:ext cx="1471680" cy="642600"/>
          </a:xfrm>
          <a:prstGeom prst="rect">
            <a:avLst/>
          </a:prstGeom>
          <a:solidFill>
            <a:srgbClr val="77933C"/>
          </a:solidFill>
          <a:ln w="9360">
            <a:solidFill>
              <a:srgbClr val="4F6228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strike="noStrike" spc="-1">
                <a:solidFill>
                  <a:srgbClr val="000000"/>
                </a:solidFill>
                <a:latin typeface="Calibri"/>
              </a:rPr>
              <a:t>эссе</a:t>
            </a:r>
            <a:endParaRPr lang="en-US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CustomShape 7"/>
          <p:cNvSpPr/>
          <p:nvPr/>
        </p:nvSpPr>
        <p:spPr>
          <a:xfrm>
            <a:off x="4100400" y="5500800"/>
            <a:ext cx="3186360" cy="642600"/>
          </a:xfrm>
          <a:prstGeom prst="rect">
            <a:avLst/>
          </a:prstGeom>
          <a:solidFill>
            <a:srgbClr val="4BACC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strike="noStrike" spc="-1">
                <a:solidFill>
                  <a:srgbClr val="000000"/>
                </a:solidFill>
                <a:latin typeface="Calibri"/>
              </a:rPr>
              <a:t>презентации</a:t>
            </a:r>
            <a:endParaRPr lang="en-US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CustomShape 8"/>
          <p:cNvSpPr/>
          <p:nvPr/>
        </p:nvSpPr>
        <p:spPr>
          <a:xfrm>
            <a:off x="357120" y="4929120"/>
            <a:ext cx="2714760" cy="703440"/>
          </a:xfrm>
          <a:prstGeom prst="rect">
            <a:avLst/>
          </a:prstGeom>
          <a:solidFill>
            <a:srgbClr val="92D050"/>
          </a:solidFill>
          <a:ln w="9360">
            <a:solidFill>
              <a:srgbClr val="4F6228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strike="noStrike" spc="-1">
                <a:solidFill>
                  <a:srgbClr val="000000"/>
                </a:solidFill>
                <a:latin typeface="Calibri"/>
              </a:rPr>
              <a:t>конкурсы</a:t>
            </a:r>
            <a:endParaRPr lang="en-US" sz="4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CustomShape 9"/>
          <p:cNvSpPr/>
          <p:nvPr/>
        </p:nvSpPr>
        <p:spPr>
          <a:xfrm>
            <a:off x="3357720" y="2643120"/>
            <a:ext cx="1928520" cy="1373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800" b="1" strike="noStrike" spc="-1">
                <a:solidFill>
                  <a:srgbClr val="000000"/>
                </a:solidFill>
                <a:latin typeface="Calibri"/>
              </a:rPr>
              <a:t>Песни  стихи  рифмовки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33" name="Picture 2" descr="j0186068"/>
          <p:cNvPicPr/>
          <p:nvPr/>
        </p:nvPicPr>
        <p:blipFill>
          <a:blip r:embed="rId3"/>
          <a:stretch/>
        </p:blipFill>
        <p:spPr>
          <a:xfrm>
            <a:off x="0" y="0"/>
            <a:ext cx="1684440" cy="1828800"/>
          </a:xfrm>
          <a:prstGeom prst="rect">
            <a:avLst/>
          </a:prstGeom>
          <a:ln>
            <a:noFill/>
          </a:ln>
        </p:spPr>
      </p:pic>
      <p:pic>
        <p:nvPicPr>
          <p:cNvPr id="234" name="Picture 3" descr="j0212161"/>
          <p:cNvPicPr/>
          <p:nvPr/>
        </p:nvPicPr>
        <p:blipFill>
          <a:blip r:embed="rId4"/>
          <a:stretch/>
        </p:blipFill>
        <p:spPr>
          <a:xfrm>
            <a:off x="2857680" y="4500720"/>
            <a:ext cx="1214280" cy="2143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CustomShape 1"/>
          <p:cNvSpPr/>
          <p:nvPr/>
        </p:nvSpPr>
        <p:spPr>
          <a:xfrm>
            <a:off x="214200" y="357120"/>
            <a:ext cx="8358480" cy="15562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800" b="1" strike="noStrike" spc="-1">
                <a:solidFill>
                  <a:srgbClr val="000000"/>
                </a:solidFill>
                <a:latin typeface="Calibri"/>
              </a:rPr>
              <a:t> нетрадиционные формы обучения</a:t>
            </a:r>
            <a:endParaRPr lang="en-US" sz="4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" name="CustomShape 2"/>
          <p:cNvSpPr/>
          <p:nvPr/>
        </p:nvSpPr>
        <p:spPr>
          <a:xfrm>
            <a:off x="0" y="1878840"/>
            <a:ext cx="9144000" cy="44809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ru-RU" sz="4800" b="1" strike="noStrike" spc="-1">
                <a:solidFill>
                  <a:srgbClr val="000000"/>
                </a:solidFill>
                <a:latin typeface="Georgia"/>
                <a:ea typeface="Calibri"/>
              </a:rPr>
              <a:t> урок - спектакль,</a:t>
            </a:r>
            <a:endParaRPr lang="en-US" sz="4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800" b="1" strike="noStrike" spc="-1">
                <a:solidFill>
                  <a:srgbClr val="000000"/>
                </a:solidFill>
                <a:latin typeface="Georgia"/>
                <a:ea typeface="Calibri"/>
              </a:rPr>
              <a:t> урок - праздник,        видеоурок,</a:t>
            </a:r>
            <a:endParaRPr lang="en-US" sz="4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800" b="1" strike="noStrike" spc="-1">
                <a:solidFill>
                  <a:srgbClr val="000000"/>
                </a:solidFill>
                <a:latin typeface="Georgia"/>
                <a:ea typeface="Calibri"/>
              </a:rPr>
              <a:t> урок - экскурсия,</a:t>
            </a:r>
            <a:endParaRPr lang="en-US" sz="4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800" b="1" strike="noStrike" spc="-1">
                <a:solidFill>
                  <a:srgbClr val="000000"/>
                </a:solidFill>
                <a:latin typeface="Georgia"/>
                <a:ea typeface="Calibri"/>
              </a:rPr>
              <a:t> урок – интервью,</a:t>
            </a:r>
            <a:endParaRPr lang="en-US" sz="4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800" b="1" strike="noStrike" spc="-1">
                <a:solidFill>
                  <a:srgbClr val="000000"/>
                </a:solidFill>
                <a:latin typeface="Georgia"/>
                <a:ea typeface="Calibri"/>
              </a:rPr>
              <a:t> урок  -конференция</a:t>
            </a:r>
            <a:endParaRPr lang="en-US" sz="4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37" name="Picture 2" descr="j0233411"/>
          <p:cNvPicPr/>
          <p:nvPr/>
        </p:nvPicPr>
        <p:blipFill>
          <a:blip r:embed="rId3"/>
          <a:stretch/>
        </p:blipFill>
        <p:spPr>
          <a:xfrm>
            <a:off x="6357960" y="1714680"/>
            <a:ext cx="1928880" cy="4429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" name="Picture 3" descr="C:\Documents and Settings\Александр\Рабочий стол\166.JPG"/>
          <p:cNvPicPr/>
          <p:nvPr/>
        </p:nvPicPr>
        <p:blipFill>
          <a:blip r:embed="rId3"/>
          <a:stretch/>
        </p:blipFill>
        <p:spPr>
          <a:xfrm>
            <a:off x="500040" y="6850080"/>
            <a:ext cx="142920" cy="108000"/>
          </a:xfrm>
          <a:prstGeom prst="rect">
            <a:avLst/>
          </a:prstGeom>
          <a:ln>
            <a:noFill/>
          </a:ln>
        </p:spPr>
      </p:pic>
      <p:sp>
        <p:nvSpPr>
          <p:cNvPr id="240" name="CustomShape 1"/>
          <p:cNvSpPr/>
          <p:nvPr/>
        </p:nvSpPr>
        <p:spPr>
          <a:xfrm>
            <a:off x="0" y="142920"/>
            <a:ext cx="9001080" cy="3418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/>
            <a:r>
              <a:rPr lang="ru-RU" sz="5400" b="1" strike="noStrike" spc="-1" dirty="0" smtClean="0">
                <a:solidFill>
                  <a:srgbClr val="FF0000"/>
                </a:solidFill>
                <a:latin typeface="Arial"/>
              </a:rPr>
              <a:t> </a:t>
            </a:r>
          </a:p>
          <a:p>
            <a:pPr algn="ctr"/>
            <a:endParaRPr lang="ru-RU" sz="5400" b="1" spc="-1" dirty="0" smtClean="0">
              <a:solidFill>
                <a:srgbClr val="FF0000"/>
              </a:solidFill>
              <a:latin typeface="Arial"/>
            </a:endParaRPr>
          </a:p>
          <a:p>
            <a:pPr algn="ctr"/>
            <a:endParaRPr lang="ru-RU" sz="5400" b="1" strike="noStrike" spc="-1" dirty="0" smtClean="0">
              <a:solidFill>
                <a:srgbClr val="FF0000"/>
              </a:solidFill>
              <a:latin typeface="Arial"/>
            </a:endParaRPr>
          </a:p>
          <a:p>
            <a:pPr algn="ctr"/>
            <a:r>
              <a:rPr lang="en-US" sz="5400" b="1" strike="noStrike" spc="-1" dirty="0" err="1" smtClean="0">
                <a:solidFill>
                  <a:srgbClr val="FF0000"/>
                </a:solidFill>
                <a:latin typeface="Arial"/>
              </a:rPr>
              <a:t>Спасибо</a:t>
            </a:r>
            <a:r>
              <a:rPr lang="en-US" sz="5400" b="1" strike="noStrike" spc="-1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5400" b="1" strike="noStrike" spc="-1" dirty="0" err="1">
                <a:solidFill>
                  <a:srgbClr val="FF0000"/>
                </a:solidFill>
                <a:latin typeface="Arial"/>
              </a:rPr>
              <a:t>за</a:t>
            </a:r>
            <a:r>
              <a:rPr lang="en-US" sz="5400" b="1" strike="noStrike" spc="-1" dirty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5400" b="1" strike="noStrike" spc="-1" dirty="0" err="1">
                <a:solidFill>
                  <a:srgbClr val="FF0000"/>
                </a:solidFill>
                <a:latin typeface="Arial"/>
              </a:rPr>
              <a:t>внимание</a:t>
            </a:r>
            <a:r>
              <a:rPr lang="en-US" sz="5400" b="1" strike="noStrike" spc="-1" dirty="0">
                <a:solidFill>
                  <a:srgbClr val="FF0000"/>
                </a:solidFill>
                <a:latin typeface="Arial"/>
              </a:rPr>
              <a:t>!!!</a:t>
            </a:r>
            <a:endParaRPr lang="en-US" sz="5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000" b="0" strike="noStrike" spc="-1">
                <a:solidFill>
                  <a:srgbClr val="000000"/>
                </a:solidFill>
                <a:latin typeface="Arial"/>
              </a:rPr>
              <a:t>Пути и приемы повышения мотивации</a:t>
            </a:r>
            <a:endParaRPr lang="en-US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TextShape 2"/>
          <p:cNvSpPr txBox="1"/>
          <p:nvPr/>
        </p:nvSpPr>
        <p:spPr>
          <a:xfrm>
            <a:off x="457200" y="2349000"/>
            <a:ext cx="8229600" cy="37767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99"/>
              </a:spcBef>
            </a:pPr>
            <a:r>
              <a:rPr lang="en-US" sz="3200" b="1" strike="noStrike" spc="-1">
                <a:solidFill>
                  <a:srgbClr val="FF0000"/>
                </a:solidFill>
                <a:latin typeface="Calibri"/>
              </a:rPr>
              <a:t>Дидактические игры и система упражнений, выполняя которые учащиеся ощущали бы результат своей деятельности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 marL="342720" indent="-342720">
              <a:spcBef>
                <a:spcPts val="799"/>
              </a:spcBef>
              <a:buClr>
                <a:srgbClr val="FF0000"/>
              </a:buClr>
              <a:buFont typeface="Arial"/>
              <a:buChar char="•"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CustomShape 3"/>
          <p:cNvSpPr/>
          <p:nvPr/>
        </p:nvSpPr>
        <p:spPr>
          <a:xfrm>
            <a:off x="2124000" y="1413000"/>
            <a:ext cx="484200" cy="1008000"/>
          </a:xfrm>
          <a:custGeom>
            <a:avLst/>
            <a:gdLst/>
            <a:ahLst/>
            <a:cxnLst/>
            <a:rect l="0" t="0" r="r" b="b"/>
            <a:pathLst>
              <a:path w="1347" h="2802">
                <a:moveTo>
                  <a:pt x="336" y="0"/>
                </a:moveTo>
                <a:lnTo>
                  <a:pt x="336" y="2107"/>
                </a:lnTo>
                <a:lnTo>
                  <a:pt x="0" y="2107"/>
                </a:lnTo>
                <a:lnTo>
                  <a:pt x="673" y="2801"/>
                </a:lnTo>
                <a:lnTo>
                  <a:pt x="1346" y="2107"/>
                </a:lnTo>
                <a:lnTo>
                  <a:pt x="1009" y="2107"/>
                </a:lnTo>
                <a:lnTo>
                  <a:pt x="1009" y="0"/>
                </a:lnTo>
                <a:lnTo>
                  <a:pt x="336" y="0"/>
                </a:lnTo>
              </a:path>
            </a:pathLst>
          </a:custGeom>
          <a:solidFill>
            <a:srgbClr val="4F81BD"/>
          </a:solidFill>
          <a:ln w="25560">
            <a:solidFill>
              <a:srgbClr val="385D8A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CustomShape 1"/>
          <p:cNvSpPr/>
          <p:nvPr/>
        </p:nvSpPr>
        <p:spPr>
          <a:xfrm>
            <a:off x="285840" y="214200"/>
            <a:ext cx="8572320" cy="1434600"/>
          </a:xfrm>
          <a:prstGeom prst="rect">
            <a:avLst/>
          </a:prstGeom>
          <a:solidFill>
            <a:srgbClr val="B7DEE8"/>
          </a:solidFill>
          <a:ln w="9360">
            <a:solidFill>
              <a:srgbClr val="1F497D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·</a:t>
            </a:r>
            <a:r>
              <a:rPr lang="en-US" sz="4400" b="1" strike="noStrike" spc="-1">
                <a:solidFill>
                  <a:srgbClr val="000000"/>
                </a:solidFill>
                <a:latin typeface="Calibri"/>
              </a:rPr>
              <a:t>личностно-ориентированный подход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CustomShape 2"/>
          <p:cNvSpPr/>
          <p:nvPr/>
        </p:nvSpPr>
        <p:spPr>
          <a:xfrm>
            <a:off x="214200" y="1857240"/>
            <a:ext cx="8643960" cy="825120"/>
          </a:xfrm>
          <a:prstGeom prst="rect">
            <a:avLst/>
          </a:prstGeom>
          <a:solidFill>
            <a:srgbClr val="FFFF00"/>
          </a:solidFill>
          <a:ln w="9360">
            <a:solidFill>
              <a:srgbClr val="984807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   ·</a:t>
            </a:r>
            <a:r>
              <a:rPr lang="en-US" sz="4800" b="1" strike="noStrike" spc="-1">
                <a:solidFill>
                  <a:srgbClr val="000000"/>
                </a:solidFill>
                <a:latin typeface="Calibri"/>
              </a:rPr>
              <a:t>внеклассные мероприятия</a:t>
            </a:r>
            <a:endParaRPr lang="en-US" sz="4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CustomShape 3"/>
          <p:cNvSpPr/>
          <p:nvPr/>
        </p:nvSpPr>
        <p:spPr>
          <a:xfrm>
            <a:off x="214200" y="2857680"/>
            <a:ext cx="8643960" cy="825120"/>
          </a:xfrm>
          <a:prstGeom prst="rect">
            <a:avLst/>
          </a:prstGeom>
          <a:solidFill>
            <a:srgbClr val="FFFFFF"/>
          </a:solidFill>
          <a:ln w="25560">
            <a:solidFill>
              <a:srgbClr val="C0504D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4800" b="1" strike="noStrike" spc="-1">
                <a:solidFill>
                  <a:srgbClr val="000000"/>
                </a:solidFill>
                <a:latin typeface="Calibri"/>
              </a:rPr>
              <a:t>творческие работы учащихся</a:t>
            </a:r>
            <a:endParaRPr lang="en-US" sz="4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CustomShape 4"/>
          <p:cNvSpPr/>
          <p:nvPr/>
        </p:nvSpPr>
        <p:spPr>
          <a:xfrm>
            <a:off x="214200" y="3929040"/>
            <a:ext cx="8643960" cy="825120"/>
          </a:xfrm>
          <a:prstGeom prst="rect">
            <a:avLst/>
          </a:prstGeom>
          <a:solidFill>
            <a:srgbClr val="FAC090"/>
          </a:solidFill>
          <a:ln w="9360">
            <a:solidFill>
              <a:srgbClr val="984807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800" b="1" strike="noStrike" spc="-1">
                <a:solidFill>
                  <a:srgbClr val="000000"/>
                </a:solidFill>
                <a:latin typeface="Calibri"/>
              </a:rPr>
              <a:t>проведение   олимпиад</a:t>
            </a:r>
            <a:endParaRPr lang="en-US" sz="4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CustomShape 5"/>
          <p:cNvSpPr/>
          <p:nvPr/>
        </p:nvSpPr>
        <p:spPr>
          <a:xfrm>
            <a:off x="142920" y="4866480"/>
            <a:ext cx="8786880" cy="204444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4000" b="1" strike="noStrike" spc="-1">
                <a:solidFill>
                  <a:srgbClr val="FF0000"/>
                </a:solidFill>
                <a:latin typeface="Georgia"/>
                <a:ea typeface="Times New Roman"/>
              </a:rPr>
              <a:t>использование различных педагогических технологий </a:t>
            </a:r>
            <a:r>
              <a:rPr lang="en-US" sz="2400" b="1" strike="noStrike" spc="-1">
                <a:solidFill>
                  <a:srgbClr val="FF0000"/>
                </a:solidFill>
                <a:latin typeface="Georgia"/>
                <a:ea typeface="Times New Roman"/>
              </a:rPr>
              <a:t>(проблемное обучение, игровые формы, развивающие задания и т. д.);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en-US" sz="8000" b="1" strike="noStrike" spc="-1">
                <a:solidFill>
                  <a:srgbClr val="000000"/>
                </a:solidFill>
                <a:latin typeface="Calibri"/>
              </a:rPr>
              <a:t>игры</a:t>
            </a:r>
            <a:endParaRPr lang="en-US" sz="8000" b="0" strike="noStrike" spc="-1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73" name="Group 2"/>
          <p:cNvGrpSpPr/>
          <p:nvPr/>
        </p:nvGrpSpPr>
        <p:grpSpPr>
          <a:xfrm>
            <a:off x="195120" y="1584360"/>
            <a:ext cx="4447800" cy="4560840"/>
            <a:chOff x="195120" y="1584360"/>
            <a:chExt cx="4447800" cy="4560840"/>
          </a:xfrm>
        </p:grpSpPr>
        <p:pic>
          <p:nvPicPr>
            <p:cNvPr id="74" name="Содержимое 2"/>
            <p:cNvPicPr/>
            <p:nvPr/>
          </p:nvPicPr>
          <p:blipFill>
            <a:blip r:embed="rId3"/>
            <a:stretch/>
          </p:blipFill>
          <p:spPr>
            <a:xfrm>
              <a:off x="195120" y="1584360"/>
              <a:ext cx="4447800" cy="4560840"/>
            </a:xfrm>
            <a:prstGeom prst="rect">
              <a:avLst/>
            </a:prstGeom>
            <a:ln>
              <a:noFill/>
            </a:ln>
          </p:spPr>
        </p:pic>
        <p:sp>
          <p:nvSpPr>
            <p:cNvPr id="75" name="CustomShape 3"/>
            <p:cNvSpPr/>
            <p:nvPr/>
          </p:nvSpPr>
          <p:spPr>
            <a:xfrm>
              <a:off x="214560" y="1600200"/>
              <a:ext cx="4406760" cy="452592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>
              <a:noAutofit/>
            </a:bodyPr>
            <a:lstStyle/>
            <a:p>
              <a:pPr marL="342720" indent="-342720">
                <a:lnSpc>
                  <a:spcPct val="80000"/>
                </a:lnSpc>
                <a:spcBef>
                  <a:spcPts val="899"/>
                </a:spcBef>
              </a:pPr>
              <a:r>
                <a:rPr lang="ru-RU" sz="3600" b="1" strike="noStrike" spc="-1">
                  <a:solidFill>
                    <a:srgbClr val="000000"/>
                  </a:solidFill>
                  <a:latin typeface="Calibri"/>
                </a:rPr>
                <a:t>Подготовитель</a:t>
              </a:r>
              <a:r>
                <a:rPr lang="ru-RU" sz="3600" b="1" strike="noStrike" spc="-1">
                  <a:solidFill>
                    <a:srgbClr val="000000"/>
                  </a:solidFill>
                  <a:latin typeface="Arial"/>
                </a:rPr>
                <a:t>-</a:t>
              </a:r>
              <a:r>
                <a:rPr lang="ru-RU" sz="3600" b="1" strike="noStrike" spc="-1">
                  <a:solidFill>
                    <a:srgbClr val="000000"/>
                  </a:solidFill>
                  <a:latin typeface="Calibri"/>
                </a:rPr>
                <a:t>ные игры </a:t>
              </a:r>
              <a:endParaRPr lang="en-US" sz="3600" b="0" strike="noStrike" spc="-1">
                <a:solidFill>
                  <a:srgbClr val="000000"/>
                </a:solidFill>
                <a:latin typeface="Arial"/>
              </a:endParaRPr>
            </a:p>
            <a:p>
              <a:pPr marL="342720" indent="-342720">
                <a:lnSpc>
                  <a:spcPct val="80000"/>
                </a:lnSpc>
                <a:spcBef>
                  <a:spcPts val="649"/>
                </a:spcBef>
              </a:pPr>
              <a:endParaRPr lang="en-US" sz="3600" b="0" strike="noStrike" spc="-1">
                <a:solidFill>
                  <a:srgbClr val="000000"/>
                </a:solidFill>
                <a:latin typeface="Arial"/>
              </a:endParaRPr>
            </a:p>
            <a:p>
              <a:pPr marL="342720" indent="-342720">
                <a:lnSpc>
                  <a:spcPct val="80000"/>
                </a:lnSpc>
                <a:spcBef>
                  <a:spcPts val="924"/>
                </a:spcBef>
              </a:pPr>
              <a:r>
                <a:rPr lang="ru-RU" sz="3700" b="1" strike="noStrike" spc="-1">
                  <a:solidFill>
                    <a:srgbClr val="000000"/>
                  </a:solidFill>
                  <a:latin typeface="Calibri"/>
                </a:rPr>
                <a:t>грамматические лексические фонетические</a:t>
              </a:r>
              <a:r>
                <a:rPr lang="ru-RU" sz="3700" b="1" strike="noStrike" spc="-1">
                  <a:solidFill>
                    <a:srgbClr val="000000"/>
                  </a:solidFill>
                  <a:latin typeface="Arial"/>
                </a:rPr>
                <a:t> </a:t>
              </a:r>
              <a:r>
                <a:rPr lang="ru-RU" sz="3700" b="1" strike="noStrike" spc="-1">
                  <a:solidFill>
                    <a:srgbClr val="000000"/>
                  </a:solidFill>
                  <a:latin typeface="Calibri"/>
                </a:rPr>
                <a:t>орфографи</a:t>
              </a:r>
              <a:r>
                <a:rPr lang="ru-RU" sz="3700" b="1" strike="noStrike" spc="-1">
                  <a:solidFill>
                    <a:srgbClr val="000000"/>
                  </a:solidFill>
                  <a:latin typeface="Arial"/>
                </a:rPr>
                <a:t>-</a:t>
              </a:r>
              <a:r>
                <a:rPr lang="ru-RU" sz="3700" b="1" strike="noStrike" spc="-1">
                  <a:solidFill>
                    <a:srgbClr val="000000"/>
                  </a:solidFill>
                  <a:latin typeface="Calibri"/>
                </a:rPr>
                <a:t>ческие </a:t>
              </a:r>
              <a:endParaRPr lang="en-US" sz="37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76" name="TextShape 4"/>
          <p:cNvSpPr txBox="1"/>
          <p:nvPr/>
        </p:nvSpPr>
        <p:spPr>
          <a:xfrm>
            <a:off x="4648320" y="1600200"/>
            <a:ext cx="4038480" cy="4525920"/>
          </a:xfrm>
          <a:prstGeom prst="rect">
            <a:avLst/>
          </a:prstGeom>
          <a:solidFill>
            <a:srgbClr val="92D050"/>
          </a:solidFill>
          <a:ln w="25560">
            <a:solidFill>
              <a:srgbClr val="C0504D"/>
            </a:solidFill>
            <a:miter/>
          </a:ln>
        </p:spPr>
        <p:txBody>
          <a:bodyPr>
            <a:normAutofit/>
          </a:bodyPr>
          <a:lstStyle/>
          <a:p>
            <a:pPr marL="342720" indent="-342720">
              <a:lnSpc>
                <a:spcPct val="80000"/>
              </a:lnSpc>
              <a:spcBef>
                <a:spcPts val="998"/>
              </a:spcBef>
            </a:pPr>
            <a:r>
              <a:rPr lang="ru-RU" sz="4000" b="1" strike="noStrike" spc="-1">
                <a:solidFill>
                  <a:srgbClr val="000000"/>
                </a:solidFill>
                <a:latin typeface="Calibri"/>
              </a:rPr>
              <a:t>Творческие игр</a:t>
            </a:r>
            <a:r>
              <a:rPr lang="ru-RU" sz="4000" b="1" strike="noStrike" spc="-1">
                <a:solidFill>
                  <a:srgbClr val="000000"/>
                </a:solidFill>
                <a:latin typeface="Arial"/>
              </a:rPr>
              <a:t>ы</a:t>
            </a:r>
            <a:endParaRPr lang="en-US" sz="4000" b="0" strike="noStrike" spc="-1">
              <a:solidFill>
                <a:srgbClr val="000000"/>
              </a:solidFill>
              <a:latin typeface="Calibri"/>
            </a:endParaRPr>
          </a:p>
          <a:p>
            <a:pPr marL="342720" indent="-342720">
              <a:lnSpc>
                <a:spcPct val="80000"/>
              </a:lnSpc>
              <a:spcBef>
                <a:spcPts val="649"/>
              </a:spcBef>
            </a:pPr>
            <a:r>
              <a:rPr lang="ru-RU" sz="2600" b="1" strike="noStrike" spc="-1">
                <a:solidFill>
                  <a:srgbClr val="000000"/>
                </a:solidFill>
                <a:latin typeface="Calibri"/>
              </a:rPr>
              <a:t> </a:t>
            </a:r>
            <a:endParaRPr lang="en-US" sz="2600" b="0" strike="noStrike" spc="-1">
              <a:solidFill>
                <a:srgbClr val="000000"/>
              </a:solidFill>
              <a:latin typeface="Calibri"/>
            </a:endParaRPr>
          </a:p>
          <a:p>
            <a:pPr marL="342720" indent="-342720">
              <a:lnSpc>
                <a:spcPct val="80000"/>
              </a:lnSpc>
              <a:spcBef>
                <a:spcPts val="649"/>
              </a:spcBef>
            </a:pPr>
            <a:endParaRPr lang="en-US" sz="2600" b="0" strike="noStrike" spc="-1">
              <a:solidFill>
                <a:srgbClr val="000000"/>
              </a:solidFill>
              <a:latin typeface="Calibri"/>
            </a:endParaRPr>
          </a:p>
          <a:p>
            <a:pPr marL="342720" indent="-342720">
              <a:lnSpc>
                <a:spcPct val="80000"/>
              </a:lnSpc>
              <a:spcBef>
                <a:spcPts val="1100"/>
              </a:spcBef>
            </a:pPr>
            <a:r>
              <a:rPr lang="ru-RU" sz="4400" b="1" strike="noStrike" spc="-1">
                <a:solidFill>
                  <a:srgbClr val="000000"/>
                </a:solidFill>
                <a:latin typeface="Calibri"/>
              </a:rPr>
              <a:t>     ролевые 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  <a:p>
            <a:pPr marL="342720" indent="-342720">
              <a:lnSpc>
                <a:spcPct val="80000"/>
              </a:lnSpc>
              <a:spcBef>
                <a:spcPts val="1100"/>
              </a:spcBef>
            </a:pPr>
            <a:r>
              <a:rPr lang="ru-RU" sz="4400" b="1" strike="noStrike" spc="-1">
                <a:solidFill>
                  <a:srgbClr val="000000"/>
                </a:solidFill>
                <a:latin typeface="Calibri"/>
              </a:rPr>
              <a:t>  аудитивные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CustomShape 5"/>
          <p:cNvSpPr/>
          <p:nvPr/>
        </p:nvSpPr>
        <p:spPr>
          <a:xfrm>
            <a:off x="2124000" y="2492280"/>
            <a:ext cx="484200" cy="576360"/>
          </a:xfrm>
          <a:custGeom>
            <a:avLst/>
            <a:gdLst/>
            <a:ahLst/>
            <a:cxnLst/>
            <a:rect l="0" t="0" r="r" b="b"/>
            <a:pathLst>
              <a:path w="1347" h="1603">
                <a:moveTo>
                  <a:pt x="336" y="0"/>
                </a:moveTo>
                <a:lnTo>
                  <a:pt x="336" y="1205"/>
                </a:lnTo>
                <a:lnTo>
                  <a:pt x="0" y="1205"/>
                </a:lnTo>
                <a:lnTo>
                  <a:pt x="673" y="1602"/>
                </a:lnTo>
                <a:lnTo>
                  <a:pt x="1346" y="1205"/>
                </a:lnTo>
                <a:lnTo>
                  <a:pt x="1009" y="1205"/>
                </a:lnTo>
                <a:lnTo>
                  <a:pt x="1009" y="0"/>
                </a:lnTo>
                <a:lnTo>
                  <a:pt x="336" y="0"/>
                </a:lnTo>
              </a:path>
            </a:pathLst>
          </a:custGeom>
          <a:solidFill>
            <a:srgbClr val="4F81BD"/>
          </a:solidFill>
          <a:ln w="25560">
            <a:solidFill>
              <a:srgbClr val="385D8A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8" name="CustomShape 6"/>
          <p:cNvSpPr/>
          <p:nvPr/>
        </p:nvSpPr>
        <p:spPr>
          <a:xfrm>
            <a:off x="6072120" y="2357280"/>
            <a:ext cx="484200" cy="978120"/>
          </a:xfrm>
          <a:custGeom>
            <a:avLst/>
            <a:gdLst/>
            <a:ahLst/>
            <a:cxnLst/>
            <a:rect l="0" t="0" r="r" b="b"/>
            <a:pathLst>
              <a:path w="1347" h="2719">
                <a:moveTo>
                  <a:pt x="336" y="0"/>
                </a:moveTo>
                <a:lnTo>
                  <a:pt x="336" y="2045"/>
                </a:lnTo>
                <a:lnTo>
                  <a:pt x="0" y="2045"/>
                </a:lnTo>
                <a:lnTo>
                  <a:pt x="673" y="2718"/>
                </a:lnTo>
                <a:lnTo>
                  <a:pt x="1346" y="2045"/>
                </a:lnTo>
                <a:lnTo>
                  <a:pt x="1009" y="2045"/>
                </a:lnTo>
                <a:lnTo>
                  <a:pt x="1009" y="0"/>
                </a:lnTo>
                <a:lnTo>
                  <a:pt x="336" y="0"/>
                </a:lnTo>
              </a:path>
            </a:pathLst>
          </a:custGeom>
          <a:solidFill>
            <a:srgbClr val="4F81BD"/>
          </a:solidFill>
          <a:ln w="25560">
            <a:solidFill>
              <a:srgbClr val="385D8A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79" name="Picture 2" descr="j0198326"/>
          <p:cNvPicPr/>
          <p:nvPr/>
        </p:nvPicPr>
        <p:blipFill>
          <a:blip r:embed="rId4"/>
          <a:stretch/>
        </p:blipFill>
        <p:spPr>
          <a:xfrm>
            <a:off x="0" y="0"/>
            <a:ext cx="3000240" cy="1571760"/>
          </a:xfrm>
          <a:prstGeom prst="rect">
            <a:avLst/>
          </a:prstGeom>
          <a:ln>
            <a:noFill/>
          </a:ln>
        </p:spPr>
      </p:pic>
      <p:sp>
        <p:nvSpPr>
          <p:cNvPr id="80" name="CustomShape 7"/>
          <p:cNvSpPr/>
          <p:nvPr/>
        </p:nvSpPr>
        <p:spPr>
          <a:xfrm>
            <a:off x="6084720" y="2637000"/>
            <a:ext cx="484200" cy="690480"/>
          </a:xfrm>
          <a:custGeom>
            <a:avLst/>
            <a:gdLst/>
            <a:ahLst/>
            <a:cxnLst/>
            <a:rect l="0" t="0" r="r" b="b"/>
            <a:pathLst>
              <a:path w="1347" h="1920">
                <a:moveTo>
                  <a:pt x="336" y="0"/>
                </a:moveTo>
                <a:lnTo>
                  <a:pt x="336" y="1443"/>
                </a:lnTo>
                <a:lnTo>
                  <a:pt x="0" y="1443"/>
                </a:lnTo>
                <a:lnTo>
                  <a:pt x="673" y="1919"/>
                </a:lnTo>
                <a:lnTo>
                  <a:pt x="1346" y="1443"/>
                </a:lnTo>
                <a:lnTo>
                  <a:pt x="1009" y="1443"/>
                </a:lnTo>
                <a:lnTo>
                  <a:pt x="1009" y="0"/>
                </a:lnTo>
                <a:lnTo>
                  <a:pt x="336" y="0"/>
                </a:lnTo>
              </a:path>
            </a:pathLst>
          </a:custGeom>
          <a:solidFill>
            <a:srgbClr val="4F81BD"/>
          </a:solidFill>
          <a:ln w="25560">
            <a:solidFill>
              <a:srgbClr val="385D8A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" name="CustomShape 8"/>
          <p:cNvSpPr/>
          <p:nvPr/>
        </p:nvSpPr>
        <p:spPr>
          <a:xfrm>
            <a:off x="2411280" y="2637000"/>
            <a:ext cx="73080" cy="287280"/>
          </a:xfrm>
          <a:custGeom>
            <a:avLst/>
            <a:gdLst/>
            <a:ahLst/>
            <a:cxnLst/>
            <a:rect l="0" t="0" r="r" b="b"/>
            <a:pathLst>
              <a:path w="205" h="800">
                <a:moveTo>
                  <a:pt x="51" y="0"/>
                </a:moveTo>
                <a:lnTo>
                  <a:pt x="51" y="601"/>
                </a:lnTo>
                <a:lnTo>
                  <a:pt x="0" y="601"/>
                </a:lnTo>
                <a:lnTo>
                  <a:pt x="102" y="799"/>
                </a:lnTo>
                <a:lnTo>
                  <a:pt x="204" y="601"/>
                </a:lnTo>
                <a:lnTo>
                  <a:pt x="153" y="601"/>
                </a:lnTo>
                <a:lnTo>
                  <a:pt x="153" y="0"/>
                </a:lnTo>
                <a:lnTo>
                  <a:pt x="51" y="0"/>
                </a:lnTo>
              </a:path>
            </a:pathLst>
          </a:custGeom>
          <a:solidFill>
            <a:srgbClr val="4F81BD"/>
          </a:solidFill>
          <a:ln w="25560">
            <a:solidFill>
              <a:srgbClr val="385D8A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857160" y="142920"/>
            <a:ext cx="7786800" cy="82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4800" b="1" strike="noStrike" spc="-1">
                <a:solidFill>
                  <a:srgbClr val="000000"/>
                </a:solidFill>
                <a:latin typeface="Calibri"/>
              </a:rPr>
              <a:t>Грамматические игры  </a:t>
            </a:r>
            <a:endParaRPr lang="en-US" sz="4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3" name="Picture 2"/>
          <p:cNvPicPr/>
          <p:nvPr/>
        </p:nvPicPr>
        <p:blipFill>
          <a:blip r:embed="rId3"/>
          <a:stretch/>
        </p:blipFill>
        <p:spPr>
          <a:xfrm>
            <a:off x="7286760" y="214200"/>
            <a:ext cx="1428480" cy="928800"/>
          </a:xfrm>
          <a:prstGeom prst="rect">
            <a:avLst/>
          </a:prstGeom>
          <a:ln>
            <a:noFill/>
          </a:ln>
        </p:spPr>
      </p:pic>
      <p:sp>
        <p:nvSpPr>
          <p:cNvPr id="84" name="CustomShape 2"/>
          <p:cNvSpPr/>
          <p:nvPr/>
        </p:nvSpPr>
        <p:spPr>
          <a:xfrm>
            <a:off x="0" y="1071720"/>
            <a:ext cx="3500280" cy="9471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latin typeface="Calibri"/>
              </a:rPr>
              <a:t>Вingo( Повторение 3 форм глагола</a:t>
            </a:r>
            <a:r>
              <a:rPr lang="ru-RU" sz="3200" b="1" strike="noStrike" spc="-1">
                <a:solidFill>
                  <a:srgbClr val="000000"/>
                </a:solidFill>
                <a:latin typeface="Calibri"/>
              </a:rPr>
              <a:t>)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CustomShape 3"/>
          <p:cNvSpPr/>
          <p:nvPr/>
        </p:nvSpPr>
        <p:spPr>
          <a:xfrm>
            <a:off x="285840" y="2349360"/>
            <a:ext cx="2714400" cy="3934440"/>
          </a:xfrm>
          <a:prstGeom prst="rect">
            <a:avLst/>
          </a:prstGeom>
          <a:solidFill>
            <a:srgbClr val="FFFFFF"/>
          </a:solidFill>
          <a:ln w="25560">
            <a:solidFill>
              <a:srgbClr val="C0504D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latin typeface="Calibri"/>
              </a:rPr>
              <a:t>Карточка для ученика ( </a:t>
            </a:r>
            <a:r>
              <a:rPr lang="ru-RU" sz="1800" b="1" strike="noStrike" spc="-1">
                <a:solidFill>
                  <a:srgbClr val="FF0000"/>
                </a:solidFill>
                <a:latin typeface="Calibri"/>
              </a:rPr>
              <a:t>принцип  лото</a:t>
            </a:r>
            <a:r>
              <a:rPr lang="ru-RU" sz="1800" b="1" strike="noStrike" spc="-1">
                <a:solidFill>
                  <a:srgbClr val="000000"/>
                </a:solidFill>
                <a:latin typeface="Calibri"/>
              </a:rPr>
              <a:t>)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latin typeface="Calibri"/>
              </a:rPr>
              <a:t>	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eat 	give 	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go 	buy 	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show 	drink 	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tell 	take 	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fly 	hear 	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latin typeface="Calibri"/>
              </a:rPr>
              <a:t>Карточки учителя (по одному слову)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Ate            went    took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Gave        bought   drank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Heard       flew        told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CustomShape 4"/>
          <p:cNvSpPr/>
          <p:nvPr/>
        </p:nvSpPr>
        <p:spPr>
          <a:xfrm>
            <a:off x="3786120" y="1071720"/>
            <a:ext cx="2571840" cy="13737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Calibri"/>
              </a:rPr>
              <a:t>“С</a:t>
            </a:r>
            <a:r>
              <a:rPr lang="en-US" sz="2800" b="1" strike="noStrike" spc="-1">
                <a:solidFill>
                  <a:srgbClr val="000000"/>
                </a:solidFill>
                <a:latin typeface="Calibri"/>
              </a:rPr>
              <a:t>hoose your pair” </a:t>
            </a:r>
            <a:r>
              <a:rPr lang="ru-RU" sz="2800" b="1" strike="noStrike" spc="-1">
                <a:solidFill>
                  <a:srgbClr val="000000"/>
                </a:solidFill>
                <a:latin typeface="Calibri"/>
              </a:rPr>
              <a:t>(найди пару)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CustomShape 5"/>
          <p:cNvSpPr/>
          <p:nvPr/>
        </p:nvSpPr>
        <p:spPr>
          <a:xfrm>
            <a:off x="3500280" y="3500280"/>
            <a:ext cx="3000600" cy="2654280"/>
          </a:xfrm>
          <a:prstGeom prst="rect">
            <a:avLst/>
          </a:prstGeom>
          <a:solidFill>
            <a:srgbClr val="FFFFFF"/>
          </a:solidFill>
          <a:ln w="25560">
            <a:solidFill>
              <a:srgbClr val="C0504D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1" strike="noStrike" spc="-1">
                <a:solidFill>
                  <a:srgbClr val="000000"/>
                </a:solidFill>
                <a:latin typeface="Calibri"/>
              </a:rPr>
              <a:t>набор карточек с предложениями, содержащими вторую и третью формы неправильных глаголов 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CustomShape 6"/>
          <p:cNvSpPr/>
          <p:nvPr/>
        </p:nvSpPr>
        <p:spPr>
          <a:xfrm>
            <a:off x="6443640" y="1285920"/>
            <a:ext cx="2700360" cy="1373760"/>
          </a:xfrm>
          <a:prstGeom prst="rect">
            <a:avLst/>
          </a:prstGeom>
          <a:solidFill>
            <a:srgbClr val="93CDD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Calibri"/>
              </a:rPr>
              <a:t>“</a:t>
            </a:r>
            <a:r>
              <a:rPr lang="en-US" sz="2800" b="1" strike="noStrike" spc="-1">
                <a:solidFill>
                  <a:srgbClr val="000000"/>
                </a:solidFill>
                <a:latin typeface="Calibri"/>
              </a:rPr>
              <a:t>Compliment Game” </a:t>
            </a:r>
            <a:r>
              <a:rPr lang="ru-RU" sz="2800" b="1" strike="noStrike" spc="-1">
                <a:solidFill>
                  <a:srgbClr val="000000"/>
                </a:solidFill>
                <a:latin typeface="Calibri"/>
              </a:rPr>
              <a:t>(комплимент)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CustomShape 7"/>
          <p:cNvSpPr/>
          <p:nvPr/>
        </p:nvSpPr>
        <p:spPr>
          <a:xfrm>
            <a:off x="6786720" y="3000240"/>
            <a:ext cx="2214360" cy="2838240"/>
          </a:xfrm>
          <a:prstGeom prst="rect">
            <a:avLst/>
          </a:prstGeom>
          <a:solidFill>
            <a:srgbClr val="FFFFFF"/>
          </a:solidFill>
          <a:ln w="25560">
            <a:solidFill>
              <a:srgbClr val="C0504D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1" strike="noStrike" spc="-1">
                <a:solidFill>
                  <a:srgbClr val="000000"/>
                </a:solidFill>
                <a:latin typeface="Calibri"/>
              </a:rPr>
              <a:t>сделать комплимент  человеку, используя представленное на карточке прилагательное, собрать больше подписей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CustomShape 8"/>
          <p:cNvSpPr/>
          <p:nvPr/>
        </p:nvSpPr>
        <p:spPr>
          <a:xfrm>
            <a:off x="1714680" y="785880"/>
            <a:ext cx="483840" cy="428400"/>
          </a:xfrm>
          <a:custGeom>
            <a:avLst/>
            <a:gdLst/>
            <a:ahLst/>
            <a:cxnLst/>
            <a:rect l="0" t="0" r="r" b="b"/>
            <a:pathLst>
              <a:path w="1346" h="1192">
                <a:moveTo>
                  <a:pt x="336" y="0"/>
                </a:moveTo>
                <a:lnTo>
                  <a:pt x="336" y="595"/>
                </a:lnTo>
                <a:lnTo>
                  <a:pt x="0" y="595"/>
                </a:lnTo>
                <a:lnTo>
                  <a:pt x="672" y="1191"/>
                </a:lnTo>
                <a:lnTo>
                  <a:pt x="1345" y="595"/>
                </a:lnTo>
                <a:lnTo>
                  <a:pt x="1008" y="595"/>
                </a:lnTo>
                <a:lnTo>
                  <a:pt x="1008" y="0"/>
                </a:lnTo>
                <a:lnTo>
                  <a:pt x="336" y="0"/>
                </a:lnTo>
              </a:path>
            </a:pathLst>
          </a:custGeom>
          <a:solidFill>
            <a:srgbClr val="4F81BD"/>
          </a:solidFill>
          <a:ln w="25560">
            <a:solidFill>
              <a:srgbClr val="385D8A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" name="CustomShape 9"/>
          <p:cNvSpPr/>
          <p:nvPr/>
        </p:nvSpPr>
        <p:spPr>
          <a:xfrm>
            <a:off x="5072040" y="2571840"/>
            <a:ext cx="484200" cy="977760"/>
          </a:xfrm>
          <a:custGeom>
            <a:avLst/>
            <a:gdLst/>
            <a:ahLst/>
            <a:cxnLst/>
            <a:rect l="0" t="0" r="r" b="b"/>
            <a:pathLst>
              <a:path w="1347" h="2718">
                <a:moveTo>
                  <a:pt x="336" y="0"/>
                </a:moveTo>
                <a:lnTo>
                  <a:pt x="336" y="2044"/>
                </a:lnTo>
                <a:lnTo>
                  <a:pt x="0" y="2044"/>
                </a:lnTo>
                <a:lnTo>
                  <a:pt x="673" y="2717"/>
                </a:lnTo>
                <a:lnTo>
                  <a:pt x="1346" y="2044"/>
                </a:lnTo>
                <a:lnTo>
                  <a:pt x="1009" y="2044"/>
                </a:lnTo>
                <a:lnTo>
                  <a:pt x="1009" y="0"/>
                </a:lnTo>
                <a:lnTo>
                  <a:pt x="336" y="0"/>
                </a:lnTo>
              </a:path>
            </a:pathLst>
          </a:custGeom>
          <a:solidFill>
            <a:srgbClr val="4F81BD"/>
          </a:solidFill>
          <a:ln w="25560">
            <a:solidFill>
              <a:srgbClr val="385D8A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" name="CustomShape 10"/>
          <p:cNvSpPr/>
          <p:nvPr/>
        </p:nvSpPr>
        <p:spPr>
          <a:xfrm>
            <a:off x="7786800" y="2714760"/>
            <a:ext cx="484200" cy="357120"/>
          </a:xfrm>
          <a:custGeom>
            <a:avLst/>
            <a:gdLst/>
            <a:ahLst/>
            <a:cxnLst/>
            <a:rect l="0" t="0" r="r" b="b"/>
            <a:pathLst>
              <a:path w="1347" h="994">
                <a:moveTo>
                  <a:pt x="336" y="0"/>
                </a:moveTo>
                <a:lnTo>
                  <a:pt x="336" y="496"/>
                </a:lnTo>
                <a:lnTo>
                  <a:pt x="0" y="496"/>
                </a:lnTo>
                <a:lnTo>
                  <a:pt x="673" y="993"/>
                </a:lnTo>
                <a:lnTo>
                  <a:pt x="1346" y="496"/>
                </a:lnTo>
                <a:lnTo>
                  <a:pt x="1009" y="496"/>
                </a:lnTo>
                <a:lnTo>
                  <a:pt x="1009" y="0"/>
                </a:lnTo>
                <a:lnTo>
                  <a:pt x="336" y="0"/>
                </a:lnTo>
              </a:path>
            </a:pathLst>
          </a:custGeom>
          <a:solidFill>
            <a:srgbClr val="4F81BD"/>
          </a:solidFill>
          <a:ln w="25560">
            <a:solidFill>
              <a:srgbClr val="385D8A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" name="CustomShape 11"/>
          <p:cNvSpPr/>
          <p:nvPr/>
        </p:nvSpPr>
        <p:spPr>
          <a:xfrm>
            <a:off x="2124000" y="2060640"/>
            <a:ext cx="484200" cy="360360"/>
          </a:xfrm>
          <a:custGeom>
            <a:avLst/>
            <a:gdLst/>
            <a:ahLst/>
            <a:cxnLst/>
            <a:rect l="0" t="0" r="r" b="b"/>
            <a:pathLst>
              <a:path w="1347" h="1003">
                <a:moveTo>
                  <a:pt x="336" y="0"/>
                </a:moveTo>
                <a:lnTo>
                  <a:pt x="336" y="753"/>
                </a:lnTo>
                <a:lnTo>
                  <a:pt x="0" y="753"/>
                </a:lnTo>
                <a:lnTo>
                  <a:pt x="673" y="1002"/>
                </a:lnTo>
                <a:lnTo>
                  <a:pt x="1346" y="753"/>
                </a:lnTo>
                <a:lnTo>
                  <a:pt x="1009" y="753"/>
                </a:lnTo>
                <a:lnTo>
                  <a:pt x="1009" y="0"/>
                </a:lnTo>
                <a:lnTo>
                  <a:pt x="336" y="0"/>
                </a:lnTo>
              </a:path>
            </a:pathLst>
          </a:custGeom>
          <a:solidFill>
            <a:srgbClr val="4F81BD"/>
          </a:solidFill>
          <a:ln w="25560">
            <a:solidFill>
              <a:srgbClr val="385D8A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285840" y="3429000"/>
            <a:ext cx="2428920" cy="3751560"/>
          </a:xfrm>
          <a:prstGeom prst="rect">
            <a:avLst/>
          </a:prstGeom>
          <a:solidFill>
            <a:srgbClr val="B9CDE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1" strike="noStrike" spc="-1">
                <a:solidFill>
                  <a:srgbClr val="000000"/>
                </a:solidFill>
                <a:latin typeface="Calibri"/>
              </a:rPr>
              <a:t>работая в парах, должны сравнить животных, изображенных на картинках, и записать как можно больше предложений на сравнение. 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142920" y="1357200"/>
            <a:ext cx="2571840" cy="2105640"/>
          </a:xfrm>
          <a:prstGeom prst="rect">
            <a:avLst/>
          </a:prstGeom>
          <a:solidFill>
            <a:srgbClr val="8EB4E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latin typeface="Calibri"/>
              </a:rPr>
              <a:t>Игра “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</a:rPr>
              <a:t>Compare them”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latin typeface="Calibri"/>
              </a:rPr>
              <a:t>(степени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</a:rPr>
              <a:t> </a:t>
            </a:r>
            <a:r>
              <a:rPr lang="ru-RU" sz="2400" b="1" strike="noStrike" spc="-1">
                <a:solidFill>
                  <a:srgbClr val="000000"/>
                </a:solidFill>
                <a:latin typeface="Calibri"/>
              </a:rPr>
              <a:t>сравнения) 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</a:rPr>
              <a:t> 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CustomShape 3"/>
          <p:cNvSpPr/>
          <p:nvPr/>
        </p:nvSpPr>
        <p:spPr>
          <a:xfrm>
            <a:off x="3378240" y="357120"/>
            <a:ext cx="2265480" cy="2288520"/>
          </a:xfrm>
          <a:prstGeom prst="rect">
            <a:avLst/>
          </a:prstGeom>
          <a:solidFill>
            <a:srgbClr val="D9969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latin typeface="Calibri"/>
              </a:rPr>
              <a:t>Игра “Чемпион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</a:rPr>
              <a:t>”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latin typeface="Calibri"/>
              </a:rPr>
              <a:t>(ТРЕНИРОВКА настоящего совершенного времени)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</a:rPr>
              <a:t> 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CustomShape 4"/>
          <p:cNvSpPr/>
          <p:nvPr/>
        </p:nvSpPr>
        <p:spPr>
          <a:xfrm>
            <a:off x="3378240" y="2857680"/>
            <a:ext cx="2265480" cy="3753000"/>
          </a:xfrm>
          <a:prstGeom prst="rect">
            <a:avLst/>
          </a:prstGeom>
          <a:solidFill>
            <a:srgbClr val="E6B9B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1" strike="noStrike" spc="-1">
                <a:solidFill>
                  <a:srgbClr val="000000"/>
                </a:solidFill>
                <a:latin typeface="Calibri"/>
              </a:rPr>
              <a:t>Найди того, КТО -  прочитал  книгу «Дядя и тетя ПЭТ»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000" b="1" strike="noStrike" spc="-1">
                <a:solidFill>
                  <a:srgbClr val="000000"/>
                </a:solidFill>
                <a:latin typeface="Calibri"/>
              </a:rPr>
              <a:t>-ночевал в пещере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000" b="1" strike="noStrike" spc="-1">
                <a:solidFill>
                  <a:srgbClr val="000000"/>
                </a:solidFill>
                <a:latin typeface="Calibri"/>
              </a:rPr>
              <a:t>-был в Диснейленде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000" b="1" strike="noStrike" spc="-1">
                <a:solidFill>
                  <a:srgbClr val="000000"/>
                </a:solidFill>
                <a:latin typeface="Calibri"/>
              </a:rPr>
              <a:t>-разговаривал с  артистом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000" b="1" strike="noStrike" spc="-1">
                <a:solidFill>
                  <a:srgbClr val="000000"/>
                </a:solidFill>
                <a:latin typeface="Calibri"/>
              </a:rPr>
              <a:t>-выполнил все дом. задания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000" b="1" strike="noStrike" spc="-1">
                <a:solidFill>
                  <a:srgbClr val="000000"/>
                </a:solidFill>
                <a:latin typeface="Calibri"/>
              </a:rPr>
              <a:t>-водил  машину</a:t>
            </a: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 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CustomShape 5"/>
          <p:cNvSpPr/>
          <p:nvPr/>
        </p:nvSpPr>
        <p:spPr>
          <a:xfrm>
            <a:off x="6286680" y="285840"/>
            <a:ext cx="2428560" cy="1922760"/>
          </a:xfrm>
          <a:prstGeom prst="rect">
            <a:avLst/>
          </a:prstGeom>
          <a:solidFill>
            <a:srgbClr val="B3A2C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latin typeface="Calibri"/>
              </a:rPr>
              <a:t>Игра “Закончи предложение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</a:rPr>
              <a:t>”</a:t>
            </a:r>
            <a:r>
              <a:rPr lang="ru-RU" sz="2400" b="1" strike="noStrike" spc="-1">
                <a:solidFill>
                  <a:srgbClr val="000000"/>
                </a:solidFill>
                <a:latin typeface="Calibri"/>
              </a:rPr>
              <a:t> (сослагательное наклонение 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</a:rPr>
              <a:t> I</a:t>
            </a:r>
            <a:r>
              <a:rPr lang="ru-RU" sz="2400" b="1" strike="noStrike" spc="-1">
                <a:solidFill>
                  <a:srgbClr val="000000"/>
                </a:solidFill>
                <a:latin typeface="Calibri"/>
              </a:rPr>
              <a:t> и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</a:rPr>
              <a:t> II</a:t>
            </a:r>
            <a:r>
              <a:rPr lang="ru-RU" sz="2400" b="1" strike="noStrike" spc="-1">
                <a:solidFill>
                  <a:srgbClr val="000000"/>
                </a:solidFill>
                <a:latin typeface="Calibri"/>
              </a:rPr>
              <a:t> типов)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CustomShape 6"/>
          <p:cNvSpPr/>
          <p:nvPr/>
        </p:nvSpPr>
        <p:spPr>
          <a:xfrm>
            <a:off x="6143760" y="2357280"/>
            <a:ext cx="2571480" cy="4483080"/>
          </a:xfrm>
          <a:prstGeom prst="rect">
            <a:avLst/>
          </a:prstGeom>
          <a:solidFill>
            <a:srgbClr val="CCC1D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Закончить половинки предложений  типа: 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Если я поеду на каникулы в этом году… 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Если бы я поехала на каникулы …(на одних карточках)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…познакомлюсь с новыми друзьями.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…познакомился бы с новыми друзьями. (на других карточках)  Выигрывает составивший больше всех предложений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CustomShape 7"/>
          <p:cNvSpPr/>
          <p:nvPr/>
        </p:nvSpPr>
        <p:spPr>
          <a:xfrm>
            <a:off x="500040" y="2786040"/>
            <a:ext cx="642960" cy="857160"/>
          </a:xfrm>
          <a:custGeom>
            <a:avLst/>
            <a:gdLst/>
            <a:ahLst/>
            <a:cxnLst/>
            <a:rect l="0" t="0" r="r" b="b"/>
            <a:pathLst>
              <a:path w="1787" h="2383">
                <a:moveTo>
                  <a:pt x="446" y="0"/>
                </a:moveTo>
                <a:lnTo>
                  <a:pt x="446" y="1488"/>
                </a:lnTo>
                <a:lnTo>
                  <a:pt x="0" y="1488"/>
                </a:lnTo>
                <a:lnTo>
                  <a:pt x="893" y="2382"/>
                </a:lnTo>
                <a:lnTo>
                  <a:pt x="1786" y="1488"/>
                </a:lnTo>
                <a:lnTo>
                  <a:pt x="1340" y="1488"/>
                </a:lnTo>
                <a:lnTo>
                  <a:pt x="1340" y="0"/>
                </a:lnTo>
                <a:lnTo>
                  <a:pt x="446" y="0"/>
                </a:lnTo>
              </a:path>
            </a:pathLst>
          </a:custGeom>
          <a:solidFill>
            <a:srgbClr val="FFFFFF"/>
          </a:solidFill>
          <a:ln w="25560">
            <a:solidFill>
              <a:srgbClr val="F79646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1" name="CustomShape 8"/>
          <p:cNvSpPr/>
          <p:nvPr/>
        </p:nvSpPr>
        <p:spPr>
          <a:xfrm>
            <a:off x="4214880" y="2643120"/>
            <a:ext cx="484200" cy="428760"/>
          </a:xfrm>
          <a:custGeom>
            <a:avLst/>
            <a:gdLst/>
            <a:ahLst/>
            <a:cxnLst/>
            <a:rect l="0" t="0" r="r" b="b"/>
            <a:pathLst>
              <a:path w="1347" h="1193">
                <a:moveTo>
                  <a:pt x="336" y="0"/>
                </a:moveTo>
                <a:lnTo>
                  <a:pt x="336" y="596"/>
                </a:lnTo>
                <a:lnTo>
                  <a:pt x="0" y="596"/>
                </a:lnTo>
                <a:lnTo>
                  <a:pt x="673" y="1192"/>
                </a:lnTo>
                <a:lnTo>
                  <a:pt x="1346" y="596"/>
                </a:lnTo>
                <a:lnTo>
                  <a:pt x="1009" y="596"/>
                </a:lnTo>
                <a:lnTo>
                  <a:pt x="1009" y="0"/>
                </a:lnTo>
                <a:lnTo>
                  <a:pt x="336" y="0"/>
                </a:lnTo>
              </a:path>
            </a:pathLst>
          </a:custGeom>
          <a:solidFill>
            <a:srgbClr val="FFFFFF"/>
          </a:solidFill>
          <a:ln w="25560">
            <a:solidFill>
              <a:srgbClr val="F79646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2" name="CustomShape 9"/>
          <p:cNvSpPr/>
          <p:nvPr/>
        </p:nvSpPr>
        <p:spPr>
          <a:xfrm>
            <a:off x="7858080" y="2071800"/>
            <a:ext cx="484200" cy="428400"/>
          </a:xfrm>
          <a:custGeom>
            <a:avLst/>
            <a:gdLst/>
            <a:ahLst/>
            <a:cxnLst/>
            <a:rect l="0" t="0" r="r" b="b"/>
            <a:pathLst>
              <a:path w="1347" h="1192">
                <a:moveTo>
                  <a:pt x="336" y="0"/>
                </a:moveTo>
                <a:lnTo>
                  <a:pt x="336" y="595"/>
                </a:lnTo>
                <a:lnTo>
                  <a:pt x="0" y="595"/>
                </a:lnTo>
                <a:lnTo>
                  <a:pt x="673" y="1191"/>
                </a:lnTo>
                <a:lnTo>
                  <a:pt x="1346" y="595"/>
                </a:lnTo>
                <a:lnTo>
                  <a:pt x="1009" y="595"/>
                </a:lnTo>
                <a:lnTo>
                  <a:pt x="1009" y="0"/>
                </a:lnTo>
                <a:lnTo>
                  <a:pt x="336" y="0"/>
                </a:lnTo>
              </a:path>
            </a:pathLst>
          </a:custGeom>
          <a:solidFill>
            <a:srgbClr val="FFFFFF"/>
          </a:solidFill>
          <a:ln w="25560">
            <a:solidFill>
              <a:srgbClr val="F79646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3" name="Picture 2" descr="j0232133"/>
          <p:cNvPicPr/>
          <p:nvPr/>
        </p:nvPicPr>
        <p:blipFill>
          <a:blip r:embed="rId3"/>
          <a:stretch/>
        </p:blipFill>
        <p:spPr>
          <a:xfrm>
            <a:off x="0" y="0"/>
            <a:ext cx="3000240" cy="1428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857160" y="0"/>
            <a:ext cx="7929720" cy="70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strike="noStrike" spc="-1">
                <a:solidFill>
                  <a:srgbClr val="000000"/>
                </a:solidFill>
                <a:latin typeface="Calibri"/>
              </a:rPr>
              <a:t>Лексические  игры</a:t>
            </a:r>
            <a:endParaRPr lang="en-US" sz="4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785880" y="785880"/>
            <a:ext cx="2286000" cy="1922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400" b="1" i="1" strike="noStrike" spc="-1">
                <a:solidFill>
                  <a:srgbClr val="000000"/>
                </a:solidFill>
                <a:latin typeface="Calibri"/>
              </a:rPr>
              <a:t>Игра «</a:t>
            </a:r>
            <a:r>
              <a:rPr lang="en-US" sz="2400" b="1" i="1" strike="noStrike" spc="-1">
                <a:solidFill>
                  <a:srgbClr val="000000"/>
                </a:solidFill>
                <a:latin typeface="Calibri"/>
              </a:rPr>
              <a:t>Relay</a:t>
            </a:r>
            <a:r>
              <a:rPr lang="ru-RU" sz="2400" b="1" i="1" strike="noStrike" spc="-1">
                <a:solidFill>
                  <a:srgbClr val="000000"/>
                </a:solidFill>
                <a:latin typeface="Calibri"/>
              </a:rPr>
              <a:t>» (знание орфографии и значение лексики)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CustomShape 3"/>
          <p:cNvSpPr/>
          <p:nvPr/>
        </p:nvSpPr>
        <p:spPr>
          <a:xfrm>
            <a:off x="357120" y="1071720"/>
            <a:ext cx="2357640" cy="64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i="1" strike="noStrike" spc="-1">
                <a:solidFill>
                  <a:srgbClr val="000000"/>
                </a:solidFill>
                <a:latin typeface="Calibri"/>
              </a:rPr>
              <a:t> 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CustomShape 4"/>
          <p:cNvSpPr/>
          <p:nvPr/>
        </p:nvSpPr>
        <p:spPr>
          <a:xfrm>
            <a:off x="142920" y="2571840"/>
            <a:ext cx="2786040" cy="44830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1" i="1" strike="noStrike" spc="-1">
                <a:solidFill>
                  <a:srgbClr val="000000"/>
                </a:solidFill>
                <a:latin typeface="Calibri"/>
              </a:rPr>
              <a:t>2 команды у доски заполняют перевод слов, кто правильнее и быстрее . У каждой команды свой столбик слов , но слова даны в разной последовательности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CustomShape 5"/>
          <p:cNvSpPr/>
          <p:nvPr/>
        </p:nvSpPr>
        <p:spPr>
          <a:xfrm>
            <a:off x="3214800" y="928800"/>
            <a:ext cx="2357280" cy="1922760"/>
          </a:xfrm>
          <a:prstGeom prst="rect">
            <a:avLst/>
          </a:prstGeom>
          <a:solidFill>
            <a:srgbClr val="E46C0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1" strike="noStrike" spc="-1">
                <a:solidFill>
                  <a:srgbClr val="000000"/>
                </a:solidFill>
                <a:latin typeface="Calibri"/>
              </a:rPr>
              <a:t>Игра «Alphabetical Order (A word puzzle)» </a:t>
            </a:r>
            <a:r>
              <a:rPr lang="ru-RU" sz="2400" b="1" strike="noStrike" spc="-1">
                <a:solidFill>
                  <a:srgbClr val="000000"/>
                </a:solidFill>
                <a:latin typeface="Calibri"/>
              </a:rPr>
              <a:t>(Анаграммы)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CustomShape 6"/>
          <p:cNvSpPr/>
          <p:nvPr/>
        </p:nvSpPr>
        <p:spPr>
          <a:xfrm>
            <a:off x="3071880" y="3071880"/>
            <a:ext cx="2571840" cy="3935520"/>
          </a:xfrm>
          <a:prstGeom prst="rect">
            <a:avLst/>
          </a:prstGeom>
          <a:solidFill>
            <a:srgbClr val="FAC09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1" strike="noStrike" spc="-1">
                <a:solidFill>
                  <a:srgbClr val="000000"/>
                </a:solidFill>
                <a:latin typeface="Calibri"/>
              </a:rPr>
              <a:t>1. ABELT (You eat at it.) 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000" b="1" strike="noStrike" spc="-1">
                <a:solidFill>
                  <a:srgbClr val="000000"/>
                </a:solidFill>
                <a:latin typeface="Calibri"/>
              </a:rPr>
              <a:t>2. ACHIR (You sit on it.) 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000" b="1" strike="noStrike" spc="-1">
                <a:solidFill>
                  <a:srgbClr val="000000"/>
                </a:solidFill>
                <a:latin typeface="Calibri"/>
              </a:rPr>
              <a:t>3. EFIR (You make it when you in camp and you cold. 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000" b="1" strike="noStrike" spc="-1">
                <a:solidFill>
                  <a:srgbClr val="000000"/>
                </a:solidFill>
                <a:latin typeface="Calibri"/>
              </a:rPr>
              <a:t>ANSWERS: </a:t>
            </a:r>
            <a:r>
              <a:rPr lang="en-US" sz="2000" b="1" i="1" strike="noStrike" spc="-1">
                <a:solidFill>
                  <a:srgbClr val="000000"/>
                </a:solidFill>
                <a:latin typeface="Calibri"/>
              </a:rPr>
              <a:t>1. table; 2. chair; 3. fire 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CustomShape 7"/>
          <p:cNvSpPr/>
          <p:nvPr/>
        </p:nvSpPr>
        <p:spPr>
          <a:xfrm>
            <a:off x="6143760" y="1143000"/>
            <a:ext cx="2571480" cy="3385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latin typeface="Calibri"/>
              </a:rPr>
              <a:t>Игра «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</a:rPr>
              <a:t>Lottery»</a:t>
            </a:r>
            <a:r>
              <a:rPr lang="ru-RU" sz="2400" b="1" strike="noStrike" spc="-1">
                <a:solidFill>
                  <a:srgbClr val="000000"/>
                </a:solidFill>
                <a:latin typeface="Calibri"/>
              </a:rPr>
              <a:t> (Лоттерея)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</a:rPr>
              <a:t> </a:t>
            </a:r>
            <a:r>
              <a:rPr lang="ru-RU" sz="2400" b="1" strike="noStrike" spc="-1">
                <a:solidFill>
                  <a:srgbClr val="000000"/>
                </a:solidFill>
                <a:latin typeface="Calibri"/>
              </a:rPr>
              <a:t>помещают слова под заголовками «Clothes» и «Shoes» или «Healthy food» и «Unhealthy food»</a:t>
            </a: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. 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CustomShape 8"/>
          <p:cNvSpPr/>
          <p:nvPr/>
        </p:nvSpPr>
        <p:spPr>
          <a:xfrm>
            <a:off x="6143760" y="4714920"/>
            <a:ext cx="2571480" cy="459720"/>
          </a:xfrm>
          <a:prstGeom prst="rect">
            <a:avLst/>
          </a:prstGeom>
          <a:solidFill>
            <a:srgbClr val="B3A2C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b="1" strike="noStrike" spc="-1">
                <a:solidFill>
                  <a:srgbClr val="000000"/>
                </a:solidFill>
                <a:latin typeface="Calibri"/>
              </a:rPr>
              <a:t>кроссворд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CustomShape 9"/>
          <p:cNvSpPr/>
          <p:nvPr/>
        </p:nvSpPr>
        <p:spPr>
          <a:xfrm>
            <a:off x="6215040" y="5429160"/>
            <a:ext cx="2643120" cy="1373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 b="1" strike="noStrike" spc="-1">
                <a:solidFill>
                  <a:srgbClr val="000000"/>
                </a:solidFill>
                <a:latin typeface="Calibri"/>
              </a:rPr>
              <a:t>Составление рассказа по картинкам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CustomShape 10"/>
          <p:cNvSpPr/>
          <p:nvPr/>
        </p:nvSpPr>
        <p:spPr>
          <a:xfrm>
            <a:off x="1928880" y="2428920"/>
            <a:ext cx="484200" cy="357120"/>
          </a:xfrm>
          <a:custGeom>
            <a:avLst/>
            <a:gdLst/>
            <a:ahLst/>
            <a:cxnLst/>
            <a:rect l="0" t="0" r="r" b="b"/>
            <a:pathLst>
              <a:path w="1347" h="994">
                <a:moveTo>
                  <a:pt x="336" y="0"/>
                </a:moveTo>
                <a:lnTo>
                  <a:pt x="336" y="496"/>
                </a:lnTo>
                <a:lnTo>
                  <a:pt x="0" y="496"/>
                </a:lnTo>
                <a:lnTo>
                  <a:pt x="673" y="993"/>
                </a:lnTo>
                <a:lnTo>
                  <a:pt x="1346" y="496"/>
                </a:lnTo>
                <a:lnTo>
                  <a:pt x="1009" y="496"/>
                </a:lnTo>
                <a:lnTo>
                  <a:pt x="1009" y="0"/>
                </a:lnTo>
                <a:lnTo>
                  <a:pt x="336" y="0"/>
                </a:lnTo>
              </a:path>
            </a:pathLst>
          </a:custGeom>
          <a:solidFill>
            <a:srgbClr val="FFFFFF"/>
          </a:solidFill>
          <a:ln w="25560">
            <a:solidFill>
              <a:srgbClr val="F79646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4" name="CustomShape 11"/>
          <p:cNvSpPr/>
          <p:nvPr/>
        </p:nvSpPr>
        <p:spPr>
          <a:xfrm>
            <a:off x="4000680" y="2857680"/>
            <a:ext cx="483840" cy="357120"/>
          </a:xfrm>
          <a:custGeom>
            <a:avLst/>
            <a:gdLst/>
            <a:ahLst/>
            <a:cxnLst/>
            <a:rect l="0" t="0" r="r" b="b"/>
            <a:pathLst>
              <a:path w="1346" h="994">
                <a:moveTo>
                  <a:pt x="336" y="0"/>
                </a:moveTo>
                <a:lnTo>
                  <a:pt x="336" y="496"/>
                </a:lnTo>
                <a:lnTo>
                  <a:pt x="0" y="496"/>
                </a:lnTo>
                <a:lnTo>
                  <a:pt x="672" y="993"/>
                </a:lnTo>
                <a:lnTo>
                  <a:pt x="1345" y="496"/>
                </a:lnTo>
                <a:lnTo>
                  <a:pt x="1008" y="496"/>
                </a:lnTo>
                <a:lnTo>
                  <a:pt x="1008" y="0"/>
                </a:lnTo>
                <a:lnTo>
                  <a:pt x="336" y="0"/>
                </a:lnTo>
              </a:path>
            </a:pathLst>
          </a:custGeom>
          <a:solidFill>
            <a:srgbClr val="FFFFFF"/>
          </a:solidFill>
          <a:ln w="25560">
            <a:solidFill>
              <a:srgbClr val="F79646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5" name="CustomShape 12"/>
          <p:cNvSpPr/>
          <p:nvPr/>
        </p:nvSpPr>
        <p:spPr>
          <a:xfrm>
            <a:off x="5786280" y="1143000"/>
            <a:ext cx="484200" cy="4572000"/>
          </a:xfrm>
          <a:custGeom>
            <a:avLst/>
            <a:gdLst/>
            <a:ahLst/>
            <a:cxnLst/>
            <a:rect l="0" t="0" r="r" b="b"/>
            <a:pathLst>
              <a:path w="1347" h="12702">
                <a:moveTo>
                  <a:pt x="336" y="0"/>
                </a:moveTo>
                <a:lnTo>
                  <a:pt x="336" y="12028"/>
                </a:lnTo>
                <a:lnTo>
                  <a:pt x="0" y="12028"/>
                </a:lnTo>
                <a:lnTo>
                  <a:pt x="673" y="12701"/>
                </a:lnTo>
                <a:lnTo>
                  <a:pt x="1346" y="12028"/>
                </a:lnTo>
                <a:lnTo>
                  <a:pt x="1009" y="12028"/>
                </a:lnTo>
                <a:lnTo>
                  <a:pt x="1009" y="0"/>
                </a:lnTo>
                <a:lnTo>
                  <a:pt x="336" y="0"/>
                </a:lnTo>
              </a:path>
            </a:pathLst>
          </a:custGeom>
          <a:solidFill>
            <a:srgbClr val="4F81BD"/>
          </a:solidFill>
          <a:ln w="25560">
            <a:solidFill>
              <a:srgbClr val="385D8A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6" name="CustomShape 13"/>
          <p:cNvSpPr/>
          <p:nvPr/>
        </p:nvSpPr>
        <p:spPr>
          <a:xfrm>
            <a:off x="1714680" y="500040"/>
            <a:ext cx="483840" cy="428760"/>
          </a:xfrm>
          <a:custGeom>
            <a:avLst/>
            <a:gdLst/>
            <a:ahLst/>
            <a:cxnLst/>
            <a:rect l="0" t="0" r="r" b="b"/>
            <a:pathLst>
              <a:path w="1346" h="1193">
                <a:moveTo>
                  <a:pt x="336" y="0"/>
                </a:moveTo>
                <a:lnTo>
                  <a:pt x="336" y="596"/>
                </a:lnTo>
                <a:lnTo>
                  <a:pt x="0" y="596"/>
                </a:lnTo>
                <a:lnTo>
                  <a:pt x="672" y="1192"/>
                </a:lnTo>
                <a:lnTo>
                  <a:pt x="1345" y="596"/>
                </a:lnTo>
                <a:lnTo>
                  <a:pt x="1008" y="596"/>
                </a:lnTo>
                <a:lnTo>
                  <a:pt x="1008" y="0"/>
                </a:lnTo>
                <a:lnTo>
                  <a:pt x="336" y="0"/>
                </a:lnTo>
              </a:path>
            </a:pathLst>
          </a:custGeom>
          <a:solidFill>
            <a:srgbClr val="FFFFFF"/>
          </a:solidFill>
          <a:ln w="25560">
            <a:solidFill>
              <a:srgbClr val="F79646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7" name="CustomShape 14"/>
          <p:cNvSpPr/>
          <p:nvPr/>
        </p:nvSpPr>
        <p:spPr>
          <a:xfrm>
            <a:off x="4143240" y="571680"/>
            <a:ext cx="484200" cy="571320"/>
          </a:xfrm>
          <a:custGeom>
            <a:avLst/>
            <a:gdLst/>
            <a:ahLst/>
            <a:cxnLst/>
            <a:rect l="0" t="0" r="r" b="b"/>
            <a:pathLst>
              <a:path w="1347" h="1589">
                <a:moveTo>
                  <a:pt x="336" y="0"/>
                </a:moveTo>
                <a:lnTo>
                  <a:pt x="336" y="915"/>
                </a:lnTo>
                <a:lnTo>
                  <a:pt x="0" y="915"/>
                </a:lnTo>
                <a:lnTo>
                  <a:pt x="673" y="1588"/>
                </a:lnTo>
                <a:lnTo>
                  <a:pt x="1346" y="915"/>
                </a:lnTo>
                <a:lnTo>
                  <a:pt x="1009" y="915"/>
                </a:lnTo>
                <a:lnTo>
                  <a:pt x="1009" y="0"/>
                </a:lnTo>
                <a:lnTo>
                  <a:pt x="336" y="0"/>
                </a:lnTo>
              </a:path>
            </a:pathLst>
          </a:custGeom>
          <a:solidFill>
            <a:srgbClr val="FFFFFF"/>
          </a:solidFill>
          <a:ln w="25560">
            <a:solidFill>
              <a:srgbClr val="F79646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8" name="CustomShape 15"/>
          <p:cNvSpPr/>
          <p:nvPr/>
        </p:nvSpPr>
        <p:spPr>
          <a:xfrm>
            <a:off x="6643800" y="571680"/>
            <a:ext cx="484200" cy="642600"/>
          </a:xfrm>
          <a:custGeom>
            <a:avLst/>
            <a:gdLst/>
            <a:ahLst/>
            <a:cxnLst/>
            <a:rect l="0" t="0" r="r" b="b"/>
            <a:pathLst>
              <a:path w="1347" h="1787">
                <a:moveTo>
                  <a:pt x="336" y="0"/>
                </a:moveTo>
                <a:lnTo>
                  <a:pt x="336" y="1113"/>
                </a:lnTo>
                <a:lnTo>
                  <a:pt x="0" y="1113"/>
                </a:lnTo>
                <a:lnTo>
                  <a:pt x="673" y="1786"/>
                </a:lnTo>
                <a:lnTo>
                  <a:pt x="1346" y="1113"/>
                </a:lnTo>
                <a:lnTo>
                  <a:pt x="1009" y="1113"/>
                </a:lnTo>
                <a:lnTo>
                  <a:pt x="1009" y="0"/>
                </a:lnTo>
                <a:lnTo>
                  <a:pt x="336" y="0"/>
                </a:lnTo>
              </a:path>
            </a:pathLst>
          </a:custGeom>
          <a:solidFill>
            <a:srgbClr val="FFFFFF"/>
          </a:solidFill>
          <a:ln w="25560">
            <a:solidFill>
              <a:srgbClr val="F79646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19" name="Picture 2" descr="j0233404"/>
          <p:cNvPicPr/>
          <p:nvPr/>
        </p:nvPicPr>
        <p:blipFill>
          <a:blip r:embed="rId3"/>
          <a:stretch/>
        </p:blipFill>
        <p:spPr>
          <a:xfrm>
            <a:off x="0" y="0"/>
            <a:ext cx="1104840" cy="1714680"/>
          </a:xfrm>
          <a:prstGeom prst="rect">
            <a:avLst/>
          </a:prstGeom>
          <a:ln>
            <a:noFill/>
          </a:ln>
        </p:spPr>
      </p:pic>
      <p:pic>
        <p:nvPicPr>
          <p:cNvPr id="120" name="Picture 3" descr="j0232910"/>
          <p:cNvPicPr/>
          <p:nvPr/>
        </p:nvPicPr>
        <p:blipFill>
          <a:blip r:embed="rId4"/>
          <a:stretch/>
        </p:blipFill>
        <p:spPr>
          <a:xfrm>
            <a:off x="7143840" y="0"/>
            <a:ext cx="2000160" cy="1285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Прямоугольник 2"/>
          <p:cNvPicPr/>
          <p:nvPr/>
        </p:nvPicPr>
        <p:blipFill>
          <a:blip r:embed="rId3"/>
          <a:stretch/>
        </p:blipFill>
        <p:spPr>
          <a:xfrm>
            <a:off x="353880" y="133200"/>
            <a:ext cx="8156880" cy="1818000"/>
          </a:xfrm>
          <a:prstGeom prst="rect">
            <a:avLst/>
          </a:prstGeom>
          <a:ln>
            <a:noFill/>
          </a:ln>
        </p:spPr>
      </p:pic>
      <p:sp>
        <p:nvSpPr>
          <p:cNvPr id="122" name="CustomShape 1"/>
          <p:cNvSpPr/>
          <p:nvPr/>
        </p:nvSpPr>
        <p:spPr>
          <a:xfrm>
            <a:off x="428760" y="2214720"/>
            <a:ext cx="7929360" cy="4480920"/>
          </a:xfrm>
          <a:prstGeom prst="rect">
            <a:avLst/>
          </a:prstGeom>
          <a:solidFill>
            <a:srgbClr val="FFFFFF"/>
          </a:solidFill>
          <a:ln w="25560">
            <a:solidFill>
              <a:srgbClr val="C0504D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4800" b="0" strike="noStrike" spc="-1">
                <a:solidFill>
                  <a:srgbClr val="000000"/>
                </a:solidFill>
                <a:latin typeface="Calibri"/>
              </a:rPr>
              <a:t>obok (book) 	anem (name) 	</a:t>
            </a:r>
            <a:endParaRPr lang="en-US" sz="4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4800" b="0" strike="noStrike" spc="-1">
                <a:solidFill>
                  <a:srgbClr val="000000"/>
                </a:solidFill>
                <a:latin typeface="Calibri"/>
              </a:rPr>
              <a:t>atc (cat) 	tere (tree) 	</a:t>
            </a:r>
            <a:endParaRPr lang="en-US" sz="4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4800" b="0" strike="noStrike" spc="-1">
                <a:solidFill>
                  <a:srgbClr val="000000"/>
                </a:solidFill>
                <a:latin typeface="Calibri"/>
              </a:rPr>
              <a:t>inkd (kind) 	yict (city) 	</a:t>
            </a:r>
            <a:endParaRPr lang="en-US" sz="4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4800" b="0" strike="noStrike" spc="-1">
                <a:solidFill>
                  <a:srgbClr val="000000"/>
                </a:solidFill>
                <a:latin typeface="Calibri"/>
              </a:rPr>
              <a:t>atnu (aunt) 	ponos (spoon)	</a:t>
            </a:r>
            <a:endParaRPr lang="en-US" sz="4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4800" b="0" strike="noStrike" spc="-1">
                <a:solidFill>
                  <a:srgbClr val="000000"/>
                </a:solidFill>
                <a:latin typeface="Calibri"/>
              </a:rPr>
              <a:t>filmay (family)	ocdort (doctor) 	</a:t>
            </a:r>
            <a:endParaRPr lang="en-US" sz="4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3714840" y="1500120"/>
            <a:ext cx="484200" cy="692280"/>
          </a:xfrm>
          <a:custGeom>
            <a:avLst/>
            <a:gdLst/>
            <a:ahLst/>
            <a:cxnLst/>
            <a:rect l="0" t="0" r="r" b="b"/>
            <a:pathLst>
              <a:path w="1347" h="1925">
                <a:moveTo>
                  <a:pt x="336" y="0"/>
                </a:moveTo>
                <a:lnTo>
                  <a:pt x="336" y="1251"/>
                </a:lnTo>
                <a:lnTo>
                  <a:pt x="0" y="1251"/>
                </a:lnTo>
                <a:lnTo>
                  <a:pt x="673" y="1924"/>
                </a:lnTo>
                <a:lnTo>
                  <a:pt x="1346" y="1251"/>
                </a:lnTo>
                <a:lnTo>
                  <a:pt x="1009" y="1251"/>
                </a:lnTo>
                <a:lnTo>
                  <a:pt x="1009" y="0"/>
                </a:lnTo>
                <a:lnTo>
                  <a:pt x="336" y="0"/>
                </a:lnTo>
              </a:path>
            </a:pathLst>
          </a:custGeom>
          <a:solidFill>
            <a:srgbClr val="4F81BD"/>
          </a:solidFill>
          <a:ln w="25560">
            <a:solidFill>
              <a:srgbClr val="385D8A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4" name="Picture 2" descr="j0233583"/>
          <p:cNvPicPr/>
          <p:nvPr/>
        </p:nvPicPr>
        <p:blipFill>
          <a:blip r:embed="rId4"/>
          <a:stretch/>
        </p:blipFill>
        <p:spPr>
          <a:xfrm>
            <a:off x="0" y="0"/>
            <a:ext cx="2357280" cy="2143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1462</TotalTime>
  <Words>1054</Words>
  <Application>Microsoft Office PowerPoint</Application>
  <PresentationFormat>Экран (4:3)</PresentationFormat>
  <Paragraphs>174</Paragraphs>
  <Slides>24</Slides>
  <Notes>3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Мотивация на уроках английского языка</dc:title>
  <dc:creator>www.PHILka.RU</dc:creator>
  <cp:lastModifiedBy>Admin</cp:lastModifiedBy>
  <cp:revision>128</cp:revision>
  <dcterms:created xsi:type="dcterms:W3CDTF">2012-12-15T04:25:02Z</dcterms:created>
  <dcterms:modified xsi:type="dcterms:W3CDTF">2021-04-15T19:14:05Z</dcterms:modified>
  <dc:language>en-US</dc:language>
</cp:coreProperties>
</file>