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7" r:id="rId2"/>
    <p:sldId id="259" r:id="rId3"/>
    <p:sldId id="265" r:id="rId4"/>
    <p:sldId id="260" r:id="rId5"/>
    <p:sldId id="258" r:id="rId6"/>
    <p:sldId id="262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E86F0-EB3D-4567-B638-107E0E43BB19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C06FB-56CD-4D10-84BC-04567C794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C06FB-56CD-4D10-84BC-04567C79403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ownloads\hello_html_10aabc81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5984" y="2143116"/>
            <a:ext cx="5524512" cy="31075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500042"/>
            <a:ext cx="671517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НАШИ  ОПЫТЫ,  ЭКСПЕРИМЕНТЫ  И  НАБЛЮДЕНИЯ     В  </a:t>
            </a:r>
            <a:r>
              <a:rPr lang="ru-RU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РАЗВИТИИ  </a:t>
            </a:r>
            <a:r>
              <a:rPr lang="ru-RU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ПОЗНАВАТЕЛЬНО-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РЕЧЕВОЙ  АКТИВНОСТИ   ДЕТЕЙ.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6000768"/>
            <a:ext cx="614366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smtClean="0"/>
              <a:t>воспитатель  Слегина Е.Н.,    гр. № 11      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357166"/>
            <a:ext cx="73581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Цель: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ru-RU" b="1" spc="90" dirty="0" smtClean="0">
                <a:solidFill>
                  <a:schemeClr val="bg1"/>
                </a:solidFill>
              </a:rPr>
              <a:t>- формирование творческого воображения, развития любознательности, как основы познавательной активности.</a:t>
            </a:r>
          </a:p>
          <a:p>
            <a:pPr algn="just"/>
            <a:r>
              <a:rPr lang="ru-RU" b="1" spc="90" dirty="0" smtClean="0">
                <a:solidFill>
                  <a:schemeClr val="bg1"/>
                </a:solidFill>
              </a:rPr>
              <a:t> </a:t>
            </a:r>
            <a:r>
              <a:rPr lang="ru-RU" b="1" spc="90" dirty="0" smtClean="0">
                <a:solidFill>
                  <a:srgbClr val="FF0000"/>
                </a:solidFill>
              </a:rPr>
              <a:t> </a:t>
            </a:r>
            <a:r>
              <a:rPr lang="ru-RU" b="1" u="sng" spc="90" dirty="0" smtClean="0">
                <a:solidFill>
                  <a:srgbClr val="FF0000"/>
                </a:solidFill>
              </a:rPr>
              <a:t> Задачи:</a:t>
            </a:r>
          </a:p>
          <a:p>
            <a:pPr algn="just"/>
            <a:r>
              <a:rPr lang="ru-RU" b="1" spc="90" dirty="0" smtClean="0">
                <a:solidFill>
                  <a:schemeClr val="bg1"/>
                </a:solidFill>
              </a:rPr>
              <a:t>- способствовать обогащению активного словаря детей через познавательно-исследовательскую деятельность;</a:t>
            </a:r>
          </a:p>
          <a:p>
            <a:pPr algn="just"/>
            <a:r>
              <a:rPr lang="ru-RU" b="1" spc="90" dirty="0" smtClean="0">
                <a:solidFill>
                  <a:schemeClr val="bg1"/>
                </a:solidFill>
              </a:rPr>
              <a:t>- обогащать эмоционально – чувственный опыт  детей в процессе непосредственного общения с предметами, явлениями, людьми;</a:t>
            </a:r>
          </a:p>
          <a:p>
            <a:pPr algn="just"/>
            <a:r>
              <a:rPr lang="ru-RU" b="1" spc="90" dirty="0" smtClean="0">
                <a:solidFill>
                  <a:schemeClr val="bg1"/>
                </a:solidFill>
              </a:rPr>
              <a:t>- формировать бережное отношение к окружающему миру, закреплять положительные эмоции, умение их проявлять;</a:t>
            </a:r>
          </a:p>
          <a:p>
            <a:pPr algn="just"/>
            <a:r>
              <a:rPr lang="ru-RU" b="1" spc="90" dirty="0" smtClean="0">
                <a:solidFill>
                  <a:schemeClr val="bg1"/>
                </a:solidFill>
              </a:rPr>
              <a:t>- создать условия, способствующие выявлению и поддержанию интересов у детей,  проявления самостоятельности в  их  познавательно-речевом развитии;</a:t>
            </a:r>
          </a:p>
          <a:p>
            <a:pPr algn="just"/>
            <a:r>
              <a:rPr lang="ru-RU" b="1" spc="90" dirty="0" smtClean="0">
                <a:solidFill>
                  <a:schemeClr val="bg1"/>
                </a:solidFill>
              </a:rPr>
              <a:t> - поддерживать условия для развития познавательно- речевых процессов дошкольников во всех видах деятельности;</a:t>
            </a:r>
          </a:p>
          <a:p>
            <a:pPr algn="just"/>
            <a:r>
              <a:rPr lang="ru-RU" b="1" spc="90" dirty="0" smtClean="0">
                <a:solidFill>
                  <a:schemeClr val="bg1"/>
                </a:solidFill>
              </a:rPr>
              <a:t>-привлечь родителей к совместной с детьми исследовательской, продуктивной деятельности, способствующей возникновению речевой активности.</a:t>
            </a:r>
            <a:endParaRPr lang="ru-RU" b="1" spc="9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user\Downloads\img3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0"/>
            <a:ext cx="7715272" cy="6857999"/>
          </a:xfrm>
          <a:prstGeom prst="rect">
            <a:avLst/>
          </a:prstGeom>
          <a:noFill/>
        </p:spPr>
      </p:pic>
      <p:pic>
        <p:nvPicPr>
          <p:cNvPr id="3" name="Picture 2" descr="C:\Users\user\Desktop\Группа 11 22 сад\фото   11 гр\IMG_1829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5085" t="8464" r="13496"/>
          <a:stretch>
            <a:fillRect/>
          </a:stretch>
        </p:blipFill>
        <p:spPr bwMode="auto">
          <a:xfrm>
            <a:off x="6286512" y="3286124"/>
            <a:ext cx="2675554" cy="2928958"/>
          </a:xfrm>
          <a:prstGeom prst="rect">
            <a:avLst/>
          </a:prstGeom>
          <a:noFill/>
        </p:spPr>
      </p:pic>
      <p:pic>
        <p:nvPicPr>
          <p:cNvPr id="4" name="Picture 2" descr="C:\Users\user\Desktop\Группа 11 22 сад\фото   11 гр\IMG_1758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 rot="16200000">
            <a:off x="1071454" y="3929150"/>
            <a:ext cx="2857804" cy="2143256"/>
          </a:xfrm>
          <a:prstGeom prst="rect">
            <a:avLst/>
          </a:prstGeom>
          <a:noFill/>
        </p:spPr>
      </p:pic>
      <p:pic>
        <p:nvPicPr>
          <p:cNvPr id="5" name="Picture 2" descr="C:\Users\user\Desktop\Группа 11 22 сад\фото   11 гр\IMG_1751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 l="10197" t="-343"/>
          <a:stretch>
            <a:fillRect/>
          </a:stretch>
        </p:blipFill>
        <p:spPr bwMode="auto">
          <a:xfrm rot="16200000">
            <a:off x="3857633" y="4500558"/>
            <a:ext cx="2214554" cy="250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428604"/>
            <a:ext cx="6072230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Наш  центр   экспериментирования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ownloads\DjnHumrq9bo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1571604" y="1357298"/>
            <a:ext cx="3446912" cy="4595882"/>
          </a:xfrm>
          <a:prstGeom prst="rect">
            <a:avLst/>
          </a:prstGeom>
          <a:noFill/>
        </p:spPr>
      </p:pic>
      <p:pic>
        <p:nvPicPr>
          <p:cNvPr id="2" name="Picture 2" descr="C:\Users\user\Downloads\oZyHReDRKH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5464974" y="1357298"/>
            <a:ext cx="3429025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750099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sz="2600" b="1" dirty="0" smtClean="0">
                <a:solidFill>
                  <a:srgbClr val="FF0000"/>
                </a:solidFill>
              </a:rPr>
              <a:t>Эксперименты с водой:   </a:t>
            </a:r>
            <a:r>
              <a:rPr lang="ru-RU" sz="2400" b="1" dirty="0" smtClean="0">
                <a:solidFill>
                  <a:srgbClr val="0070C0"/>
                </a:solidFill>
              </a:rPr>
              <a:t>«Чудо  вода» - </a:t>
            </a:r>
            <a:r>
              <a:rPr lang="ru-RU" sz="2000" b="1" dirty="0" smtClean="0">
                <a:solidFill>
                  <a:srgbClr val="0070C0"/>
                </a:solidFill>
              </a:rPr>
              <a:t>определяем  свойства и  качества  воды ,  закрепляя в  речи.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C:\Users\user\Desktop\Группа 11 22 сад\фото   11 гр\IMG_1750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714876" y="3857628"/>
            <a:ext cx="3810197" cy="2857520"/>
          </a:xfrm>
          <a:prstGeom prst="rect">
            <a:avLst/>
          </a:prstGeom>
          <a:noFill/>
        </p:spPr>
      </p:pic>
      <p:pic>
        <p:nvPicPr>
          <p:cNvPr id="1028" name="Picture 4" descr="C:\Users\user\Desktop\Группа 11 22 сад\фото   11 гр\IMG_1753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86314" y="1071546"/>
            <a:ext cx="3667155" cy="2750242"/>
          </a:xfrm>
          <a:prstGeom prst="rect">
            <a:avLst/>
          </a:prstGeom>
          <a:noFill/>
        </p:spPr>
      </p:pic>
      <p:pic>
        <p:nvPicPr>
          <p:cNvPr id="5" name="Picture 2" descr="C:\Users\user\Desktop\Группа 11 22 сад\фото   11 гр\IMG_1775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 rot="16200000">
            <a:off x="1187563" y="2169968"/>
            <a:ext cx="3643340" cy="273238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img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6929486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Эксперименты  «Волшебная  бумага»</a:t>
            </a:r>
            <a:endParaRPr lang="ru-RU" sz="26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user\Desktop\Группа 11 22 сад\pMwi0HtzNsA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580112" y="836712"/>
            <a:ext cx="2321703" cy="3095604"/>
          </a:xfrm>
          <a:prstGeom prst="rect">
            <a:avLst/>
          </a:prstGeom>
          <a:noFill/>
        </p:spPr>
      </p:pic>
      <p:pic>
        <p:nvPicPr>
          <p:cNvPr id="4" name="Picture 2" descr="C:\Users\user\Desktop\Группа 11 22 сад\UKEk1gt_8oo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6084168" y="3356992"/>
            <a:ext cx="2428838" cy="3238450"/>
          </a:xfrm>
          <a:prstGeom prst="rect">
            <a:avLst/>
          </a:prstGeom>
          <a:noFill/>
        </p:spPr>
      </p:pic>
      <p:pic>
        <p:nvPicPr>
          <p:cNvPr id="5" name="Picture 2" descr="C:\Users\user\Desktop\Группа 11 22 сад\F3_rnvhdlLM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2915816" y="836712"/>
            <a:ext cx="2357454" cy="3143272"/>
          </a:xfrm>
          <a:prstGeom prst="rect">
            <a:avLst/>
          </a:prstGeom>
          <a:noFill/>
        </p:spPr>
      </p:pic>
      <p:pic>
        <p:nvPicPr>
          <p:cNvPr id="1026" name="Picture 2" descr="C:\Users\user\Desktop\Группа 11 22 сад\oS_kR2_eDWY.jp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2051720" y="3501008"/>
            <a:ext cx="2411032" cy="3070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img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357166"/>
            <a:ext cx="7215238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Эксперименты  с    разными     материалами</a:t>
            </a:r>
            <a:endParaRPr lang="ru-RU" sz="26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user\Downloads\DfwV2ndnjxg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6804248" y="1052736"/>
            <a:ext cx="2071674" cy="2762232"/>
          </a:xfrm>
          <a:prstGeom prst="rect">
            <a:avLst/>
          </a:prstGeom>
          <a:noFill/>
        </p:spPr>
      </p:pic>
      <p:pic>
        <p:nvPicPr>
          <p:cNvPr id="4" name="Picture 2" descr="C:\Users\user\Downloads\9dYn8BSueSc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4355976" y="980728"/>
            <a:ext cx="2035983" cy="2714644"/>
          </a:xfrm>
          <a:prstGeom prst="rect">
            <a:avLst/>
          </a:prstGeom>
          <a:noFill/>
        </p:spPr>
      </p:pic>
      <p:pic>
        <p:nvPicPr>
          <p:cNvPr id="5" name="Picture 2" descr="C:\Users\user\Desktop\Группа 11 22 сад\5D1Yq81Yejc.jp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1835696" y="980728"/>
            <a:ext cx="2089535" cy="2786046"/>
          </a:xfrm>
          <a:prstGeom prst="rect">
            <a:avLst/>
          </a:prstGeom>
          <a:noFill/>
        </p:spPr>
      </p:pic>
      <p:pic>
        <p:nvPicPr>
          <p:cNvPr id="1026" name="Picture 2" descr="C:\Users\user\Downloads\rPcMovIepQI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 b="6662"/>
          <a:stretch>
            <a:fillRect/>
          </a:stretch>
        </p:blipFill>
        <p:spPr bwMode="auto">
          <a:xfrm>
            <a:off x="4355976" y="4005064"/>
            <a:ext cx="2143140" cy="2667146"/>
          </a:xfrm>
          <a:prstGeom prst="rect">
            <a:avLst/>
          </a:prstGeom>
          <a:noFill/>
        </p:spPr>
      </p:pic>
      <p:pic>
        <p:nvPicPr>
          <p:cNvPr id="1027" name="Picture 3" descr="C:\Users\user\Downloads\dRWOFF2gzxk.jpg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 b="9181"/>
          <a:stretch>
            <a:fillRect/>
          </a:stretch>
        </p:blipFill>
        <p:spPr bwMode="auto">
          <a:xfrm>
            <a:off x="6804248" y="3933056"/>
            <a:ext cx="2143112" cy="2667146"/>
          </a:xfrm>
          <a:prstGeom prst="rect">
            <a:avLst/>
          </a:prstGeom>
          <a:noFill/>
        </p:spPr>
      </p:pic>
      <p:pic>
        <p:nvPicPr>
          <p:cNvPr id="7" name="Picture 2" descr="C:\Users\user\Downloads\yuD2Z2L0Bv4.jpg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 t="5199"/>
          <a:stretch>
            <a:fillRect/>
          </a:stretch>
        </p:blipFill>
        <p:spPr bwMode="auto">
          <a:xfrm>
            <a:off x="1835696" y="3933056"/>
            <a:ext cx="2143113" cy="27089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186</TotalTime>
  <Words>57</Words>
  <Application>Microsoft Office PowerPoint</Application>
  <PresentationFormat>Экран (4:3)</PresentationFormat>
  <Paragraphs>16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Microsoft Office</cp:lastModifiedBy>
  <cp:revision>64</cp:revision>
  <dcterms:created xsi:type="dcterms:W3CDTF">2020-11-09T18:05:41Z</dcterms:created>
  <dcterms:modified xsi:type="dcterms:W3CDTF">2021-02-03T17:25:04Z</dcterms:modified>
</cp:coreProperties>
</file>