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9" r:id="rId13"/>
    <p:sldId id="271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39B5-67FB-4A95-8603-66F2CD560296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3072" y="2428868"/>
            <a:ext cx="7200928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О каком первокласснике мечтает учитель?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572140"/>
            <a:ext cx="2043082" cy="895344"/>
          </a:xfrm>
        </p:spPr>
        <p:txBody>
          <a:bodyPr>
            <a:normAutofit fontScale="3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Презентацию подготовила:</a:t>
            </a:r>
          </a:p>
          <a:p>
            <a:r>
              <a:rPr lang="ru-RU" b="1" i="1" dirty="0" err="1" smtClean="0">
                <a:solidFill>
                  <a:schemeClr val="tx1"/>
                </a:solidFill>
              </a:rPr>
              <a:t>Реутская</a:t>
            </a:r>
            <a:r>
              <a:rPr lang="ru-RU" b="1" i="1" dirty="0" smtClean="0">
                <a:solidFill>
                  <a:schemeClr val="tx1"/>
                </a:solidFill>
              </a:rPr>
              <a:t> Л. А.,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учитель  начальных классов 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МОУ «СОШ №6»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 smtClean="0">
                <a:solidFill>
                  <a:srgbClr val="0070C0"/>
                </a:solidFill>
              </a:rPr>
              <a:t>Основы математики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9600" dirty="0" smtClean="0"/>
              <a:t>• уметь считать от 1 до 10 и обратно, восстанавливать числовой ряд, в котором пропущены некоторые числа;</a:t>
            </a:r>
            <a:br>
              <a:rPr lang="ru-RU" sz="9600" dirty="0" smtClean="0"/>
            </a:br>
            <a:r>
              <a:rPr lang="ru-RU" sz="9600" dirty="0" smtClean="0"/>
              <a:t>• выполнять счетные операции в пределах десяти,    </a:t>
            </a:r>
          </a:p>
          <a:p>
            <a:pPr>
              <a:buNone/>
            </a:pPr>
            <a:r>
              <a:rPr lang="ru-RU" sz="9600" dirty="0" smtClean="0"/>
              <a:t>          увеличивать/уменьшать количество предметов «на один», «на два»; </a:t>
            </a:r>
          </a:p>
          <a:p>
            <a:pPr>
              <a:buNone/>
            </a:pPr>
            <a:r>
              <a:rPr lang="ru-RU" sz="9600" dirty="0" smtClean="0"/>
              <a:t>          соотносить количество предметов с цифрой;</a:t>
            </a:r>
          </a:p>
          <a:p>
            <a:pPr>
              <a:buNone/>
            </a:pPr>
            <a:r>
              <a:rPr lang="ru-RU" sz="9600" dirty="0" smtClean="0"/>
              <a:t>     • знать понятия «больше- меньше- поровну»;</a:t>
            </a:r>
            <a:br>
              <a:rPr lang="ru-RU" sz="9600" dirty="0" smtClean="0"/>
            </a:br>
            <a:r>
              <a:rPr lang="ru-RU" sz="9600" dirty="0" smtClean="0"/>
              <a:t>• знать простые геометрические фигуры;      </a:t>
            </a:r>
          </a:p>
          <a:p>
            <a:pPr>
              <a:buNone/>
            </a:pPr>
            <a:r>
              <a:rPr lang="ru-RU" sz="9600" dirty="0" smtClean="0"/>
              <a:t>     • уметь сравнивать предметы по длине, ширине и высоте;  группировать по цвету, форме и размеру;</a:t>
            </a:r>
            <a:br>
              <a:rPr lang="ru-RU" sz="9600" dirty="0" smtClean="0"/>
            </a:br>
            <a:r>
              <a:rPr lang="ru-RU" sz="9600" dirty="0" smtClean="0"/>
              <a:t>• решать простые арифметические задачки; </a:t>
            </a:r>
          </a:p>
          <a:p>
            <a:pPr>
              <a:buNone/>
            </a:pPr>
            <a:r>
              <a:rPr lang="ru-RU" sz="9600" dirty="0" smtClean="0"/>
              <a:t>        ориентироваться в понятиях «лево- право- вверху- внизу», «перед», «между», «за» на листе бумаге в клетку и в пространстве.</a:t>
            </a:r>
          </a:p>
          <a:p>
            <a:pPr>
              <a:buNone/>
            </a:pP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1154">
            <a:off x="7075156" y="256510"/>
            <a:ext cx="1990717" cy="142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Общее развитие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Picture 8" descr="mult-3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167669">
            <a:off x="1514475" y="2024856"/>
            <a:ext cx="6115050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horcenter.ru/upload/iblock/9ed/9edbe60af7b446ecadcb3c26e8a8f87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86454"/>
            <a:ext cx="7000924" cy="78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2424"/>
          <a:stretch>
            <a:fillRect/>
          </a:stretch>
        </p:blipFill>
        <p:spPr bwMode="auto">
          <a:xfrm rot="21399345">
            <a:off x="2639716" y="2255852"/>
            <a:ext cx="3936495" cy="244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p.userapi.com/c617520/v617520477/190bf/rE_ffhA80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0040">
            <a:off x="6558086" y="797037"/>
            <a:ext cx="2233025" cy="1674769"/>
          </a:xfrm>
          <a:prstGeom prst="rect">
            <a:avLst/>
          </a:prstGeom>
          <a:noFill/>
        </p:spPr>
      </p:pic>
      <p:pic>
        <p:nvPicPr>
          <p:cNvPr id="1028" name="Picture 4" descr="https://pp.userapi.com/c619622/v619622477/1860a/YCNv9Oq40D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85728"/>
            <a:ext cx="2095514" cy="1571636"/>
          </a:xfrm>
          <a:prstGeom prst="rect">
            <a:avLst/>
          </a:prstGeom>
          <a:noFill/>
        </p:spPr>
      </p:pic>
      <p:pic>
        <p:nvPicPr>
          <p:cNvPr id="1030" name="Picture 6" descr="https://pp.userapi.com/c836627/v836627477/193fb/uqTOFPdfR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49718">
            <a:off x="668499" y="799002"/>
            <a:ext cx="2274848" cy="1706136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39109">
            <a:off x="6643702" y="3071810"/>
            <a:ext cx="2145514" cy="18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SC088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98495">
            <a:off x="202426" y="3252339"/>
            <a:ext cx="2165104" cy="156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SC0886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836272">
            <a:off x="1785541" y="4916897"/>
            <a:ext cx="2002864" cy="151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32661">
            <a:off x="5000628" y="4786322"/>
            <a:ext cx="1963877" cy="150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Будущий первоклассник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Любознательный.</a:t>
            </a:r>
          </a:p>
          <a:p>
            <a:r>
              <a:rPr lang="ru-RU" sz="2400" i="1" dirty="0" smtClean="0"/>
              <a:t>Внимательный.</a:t>
            </a:r>
          </a:p>
          <a:p>
            <a:r>
              <a:rPr lang="ru-RU" sz="2400" i="1" dirty="0" smtClean="0"/>
              <a:t>Развиты мышление, память и речь.</a:t>
            </a:r>
          </a:p>
          <a:p>
            <a:r>
              <a:rPr lang="ru-RU" sz="2400" i="1" dirty="0" smtClean="0"/>
              <a:t>Организованный.</a:t>
            </a:r>
          </a:p>
          <a:p>
            <a:r>
              <a:rPr lang="ru-RU" sz="2400" i="1" dirty="0" smtClean="0"/>
              <a:t>Дружелюбный.</a:t>
            </a:r>
          </a:p>
          <a:p>
            <a:r>
              <a:rPr lang="ru-RU" sz="2400" i="1" dirty="0" smtClean="0"/>
              <a:t>Аккуратный.</a:t>
            </a:r>
          </a:p>
          <a:p>
            <a:pPr lvl="0"/>
            <a:r>
              <a:rPr lang="ru-RU" sz="2400" i="1" dirty="0" smtClean="0"/>
              <a:t>Начальные навыки чтения, письма, счета.</a:t>
            </a:r>
          </a:p>
          <a:p>
            <a:pPr lvl="0"/>
            <a:r>
              <a:rPr lang="ru-RU" sz="2400" i="1" dirty="0" smtClean="0"/>
              <a:t>Физическая ловкость, ручная умелость.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600200"/>
            <a:ext cx="5829312" cy="454344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Программа «Введение в школьную жизнь» создана для того, чтобы в промежутке между дошкольным и школьным детством помочь ребенку войти в новую систему отношений с взрослыми, сверстниками и самим собой. В основе программы лежат дидактические игры на конструирование, классификацию, рассуждение, запоминание, внимание и др., однако усилия детей при этом направляются на освоение отношений, на выработку умения договариваться, обмениваться мнениями, понимать друг друга и себя так, «как это делают настоящие школьники».</a:t>
            </a:r>
          </a:p>
          <a:p>
            <a:r>
              <a:rPr lang="ru-RU" dirty="0" smtClean="0"/>
              <a:t>Книга содержит подробные сценарии занятий с детьми, которые будут интересны учителям начальной школы, школьным психологам, воспитателям выпускных групп детского сада. </a:t>
            </a:r>
          </a:p>
          <a:p>
            <a:endParaRPr lang="ru-RU" dirty="0"/>
          </a:p>
        </p:txBody>
      </p:sp>
      <p:pic>
        <p:nvPicPr>
          <p:cNvPr id="1026" name="Picture 2" descr="http://images.literatura.by/covers/s/3c73e592-329f-4145-9b65-b0c4a0f5df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69781">
            <a:off x="607694" y="1398985"/>
            <a:ext cx="2000264" cy="29950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accent1"/>
                </a:solidFill>
              </a:rPr>
              <a:t>Надеемся на сотрудничество и взаимопонимание.</a:t>
            </a:r>
            <a:r>
              <a:rPr lang="ru-RU" b="1" i="1" dirty="0" smtClean="0">
                <a:solidFill>
                  <a:schemeClr val="accent1"/>
                </a:solidFill>
              </a:rPr>
              <a:t/>
            </a:r>
            <a:br>
              <a:rPr lang="ru-RU" b="1" i="1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pic>
        <p:nvPicPr>
          <p:cNvPr id="4" name="Picture 5" descr="C:\Documents and Settings\Admin\Рабочий стол\кл часы\как научить ребенка хорошо учиться\0_b5096_5a753700_M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64360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1) жизнерадостный ребенок с развитой речью, легко составляющий рассказы по картинкам; </a:t>
            </a:r>
          </a:p>
          <a:p>
            <a:pPr>
              <a:buNone/>
            </a:pPr>
            <a:r>
              <a:rPr lang="ru-RU" dirty="0" smtClean="0"/>
              <a:t>     2) ребенок считает свободно в пределах 10 ,умет сравнивать;</a:t>
            </a:r>
            <a:br>
              <a:rPr lang="ru-RU" dirty="0" smtClean="0"/>
            </a:br>
            <a:r>
              <a:rPr lang="ru-RU" dirty="0" smtClean="0"/>
              <a:t>3) ребенок читает, понимая текст;</a:t>
            </a:r>
            <a:br>
              <a:rPr lang="ru-RU" dirty="0" smtClean="0"/>
            </a:br>
            <a:r>
              <a:rPr lang="ru-RU" dirty="0" smtClean="0"/>
              <a:t>4) развита мелкая моторика; ребенок видит строку и клетку, спокойно скопирует любой узор;</a:t>
            </a:r>
            <a:br>
              <a:rPr lang="ru-RU" dirty="0" smtClean="0"/>
            </a:br>
            <a:r>
              <a:rPr lang="ru-RU" dirty="0" smtClean="0"/>
              <a:t>5) ребенок  уже понимает  слово «надо», умеет высидеть за партой нужное время, научился многим </a:t>
            </a:r>
            <a:r>
              <a:rPr lang="ru-RU" dirty="0" err="1" smtClean="0"/>
              <a:t>предшкольным</a:t>
            </a:r>
            <a:r>
              <a:rPr lang="ru-RU" dirty="0" smtClean="0"/>
              <a:t> навыкам – основам школьным. </a:t>
            </a:r>
            <a:br>
              <a:rPr lang="ru-RU" dirty="0" smtClean="0"/>
            </a:br>
            <a:r>
              <a:rPr lang="ru-RU" dirty="0" smtClean="0"/>
              <a:t>6) развита память, внимание, мышление.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Сначала манеры — потом знания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2291" name="Picture 3" descr="Как учат детей в школах Японии, одной из самых крутых стран 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6271">
            <a:off x="2411324" y="2171643"/>
            <a:ext cx="4818248" cy="3209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500174"/>
            <a:ext cx="7286676" cy="462598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Ожидания учителей начальных классов.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Эмоционально – волевая готовность</a:t>
            </a:r>
            <a:endParaRPr lang="ru-RU" dirty="0" smtClean="0"/>
          </a:p>
          <a:p>
            <a:pPr lvl="0"/>
            <a:r>
              <a:rPr lang="ru-RU" dirty="0" smtClean="0"/>
              <a:t>Адекватная самооценка и положительный образ себя.</a:t>
            </a:r>
          </a:p>
          <a:p>
            <a:pPr lvl="0"/>
            <a:r>
              <a:rPr lang="ru-RU" dirty="0" smtClean="0"/>
              <a:t>Способность делать не только то, что хочу, но и то, что надо, не бояться трудностей, разрешать их самостоятельно.</a:t>
            </a:r>
          </a:p>
          <a:p>
            <a:pPr lvl="0"/>
            <a:r>
              <a:rPr lang="ru-RU" dirty="0" smtClean="0"/>
              <a:t>Умение сосредоточиться, управление эмоциями.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70C0"/>
                </a:solidFill>
              </a:rPr>
              <a:t>Личностно – социальная готовность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1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Умение общаться с детьми. </a:t>
            </a:r>
          </a:p>
          <a:p>
            <a:pPr lvl="0"/>
            <a:r>
              <a:rPr lang="ru-RU" dirty="0" smtClean="0"/>
              <a:t>Проявление  инициативы в общении. </a:t>
            </a:r>
          </a:p>
          <a:p>
            <a:pPr lvl="0"/>
            <a:r>
              <a:rPr lang="ru-RU" dirty="0" smtClean="0"/>
              <a:t>Соблюдение принятых в обществе норм общения. </a:t>
            </a:r>
          </a:p>
          <a:p>
            <a:pPr lvl="0"/>
            <a:r>
              <a:rPr lang="ru-RU" dirty="0" smtClean="0"/>
              <a:t>Готовность учитывать интересы других детей или коллективные интересы, умение  отстаивать свое мнение.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2975" y="4643422"/>
            <a:ext cx="3121025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Интеллектуальная готовность: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Умение думать, анализировать, делать выводы. </a:t>
            </a:r>
          </a:p>
          <a:p>
            <a:pPr lvl="0"/>
            <a:r>
              <a:rPr lang="ru-RU" dirty="0" smtClean="0"/>
              <a:t>Развитие речи, словарный запас и способность рассказывать что-то на доступные темы, в том числе и элементарные сведения о себе.</a:t>
            </a:r>
          </a:p>
          <a:p>
            <a:pPr lvl="0"/>
            <a:r>
              <a:rPr lang="ru-RU" dirty="0" smtClean="0"/>
              <a:t>Способность к концентрации внимания, умение строить логические связи, развита память, мелкая моторика.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Педагогическая готовность: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Большой запас слов.</a:t>
            </a:r>
          </a:p>
          <a:p>
            <a:pPr lvl="0"/>
            <a:r>
              <a:rPr lang="ru-RU" dirty="0" smtClean="0"/>
              <a:t>Различает звуки на слух.</a:t>
            </a:r>
          </a:p>
          <a:p>
            <a:pPr lvl="0"/>
            <a:r>
              <a:rPr lang="ru-RU" dirty="0" smtClean="0"/>
              <a:t>Определяет место звука в слове.</a:t>
            </a:r>
          </a:p>
          <a:p>
            <a:pPr lvl="0"/>
            <a:r>
              <a:rPr lang="ru-RU" dirty="0" smtClean="0"/>
              <a:t>Считает в пределе 10, умеет сравнивать.</a:t>
            </a:r>
          </a:p>
          <a:p>
            <a:pPr lvl="0"/>
            <a:r>
              <a:rPr lang="ru-RU" dirty="0" smtClean="0"/>
              <a:t>С хорошо подготовленной к письму рукой.</a:t>
            </a:r>
          </a:p>
          <a:p>
            <a:pPr lvl="0"/>
            <a:r>
              <a:rPr lang="ru-RU" dirty="0" smtClean="0"/>
              <a:t>Умеет правильно держать ручку, карандаш.</a:t>
            </a:r>
          </a:p>
          <a:p>
            <a:pPr lvl="0"/>
            <a:r>
              <a:rPr lang="ru-RU" dirty="0" smtClean="0"/>
              <a:t>Обладает навыком рисования карандашом.</a:t>
            </a:r>
          </a:p>
          <a:p>
            <a:pPr lvl="0"/>
            <a:r>
              <a:rPr lang="ru-RU" dirty="0" smtClean="0"/>
              <a:t>Умеет обращаться со школьными принадлежностями.</a:t>
            </a:r>
          </a:p>
          <a:p>
            <a:pPr lvl="0"/>
            <a:r>
              <a:rPr lang="ru-RU" dirty="0" smtClean="0"/>
              <a:t>Умеет приготовиться к уроку.</a:t>
            </a:r>
          </a:p>
          <a:p>
            <a:pPr lvl="0"/>
            <a:r>
              <a:rPr lang="ru-RU" dirty="0" smtClean="0"/>
              <a:t>Обладает навыками самообслуживания.</a:t>
            </a:r>
          </a:p>
          <a:p>
            <a:pPr lvl="0"/>
            <a:r>
              <a:rPr lang="ru-RU" dirty="0" smtClean="0"/>
              <a:t>Аккуратен в одежде. Воспитан.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Чтение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Важно, чтобы ребенок:</a:t>
            </a:r>
            <a:br>
              <a:rPr lang="ru-RU" dirty="0" smtClean="0"/>
            </a:br>
            <a:r>
              <a:rPr lang="ru-RU" dirty="0" smtClean="0"/>
              <a:t>• отличал буквы от звуков, гласные от согласных;</a:t>
            </a:r>
            <a:br>
              <a:rPr lang="ru-RU" dirty="0" smtClean="0"/>
            </a:br>
            <a:r>
              <a:rPr lang="ru-RU" dirty="0" smtClean="0"/>
              <a:t>• мог найти нужную букву в начале, середине и конце слова;</a:t>
            </a:r>
            <a:br>
              <a:rPr lang="ru-RU" dirty="0" smtClean="0"/>
            </a:br>
            <a:r>
              <a:rPr lang="ru-RU" dirty="0" smtClean="0"/>
              <a:t>• подбирал слова на заданную букву;</a:t>
            </a:r>
            <a:br>
              <a:rPr lang="ru-RU" dirty="0" smtClean="0"/>
            </a:br>
            <a:r>
              <a:rPr lang="ru-RU" dirty="0" smtClean="0"/>
              <a:t>• делил слово на слоги;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/>
          <a:srcRect l="35596" t="44615" r="31534" b="19744"/>
          <a:stretch>
            <a:fillRect/>
          </a:stretch>
        </p:blipFill>
        <p:spPr bwMode="auto">
          <a:xfrm rot="289990">
            <a:off x="7206247" y="4855739"/>
            <a:ext cx="1754158" cy="173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Навыки письма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400" dirty="0" smtClean="0"/>
              <a:t>Для успешного начала учебы в школе требуется:</a:t>
            </a:r>
            <a:br>
              <a:rPr lang="ru-RU" sz="3400" dirty="0" smtClean="0"/>
            </a:br>
            <a:r>
              <a:rPr lang="ru-RU" sz="3400" dirty="0" smtClean="0"/>
              <a:t>• правильно держать ручку и карандаш в руке;</a:t>
            </a:r>
            <a:br>
              <a:rPr lang="ru-RU" sz="3400" dirty="0" smtClean="0"/>
            </a:br>
            <a:r>
              <a:rPr lang="ru-RU" sz="3400" dirty="0" smtClean="0"/>
              <a:t>• проводить непрерывные прямые, волнистые, ломаные линии;</a:t>
            </a:r>
            <a:br>
              <a:rPr lang="ru-RU" sz="3400" dirty="0" smtClean="0"/>
            </a:br>
            <a:r>
              <a:rPr lang="ru-RU" sz="3400" dirty="0" smtClean="0"/>
              <a:t>• обводить по контуру рисунок, не отрывая карандаша от бумаги;</a:t>
            </a:r>
            <a:br>
              <a:rPr lang="ru-RU" sz="3400" dirty="0" smtClean="0"/>
            </a:br>
            <a:r>
              <a:rPr lang="ru-RU" sz="3400" dirty="0" smtClean="0"/>
              <a:t>• уметь рисовать по клеточкам и точкам; уметь дорисовать отсутствующую половину симметричного рисунка;</a:t>
            </a:r>
            <a:br>
              <a:rPr lang="ru-RU" sz="3400" dirty="0" smtClean="0"/>
            </a:br>
            <a:r>
              <a:rPr lang="ru-RU" sz="3400" dirty="0" smtClean="0"/>
              <a:t>• копировать с образца геометрические фигуры;</a:t>
            </a:r>
            <a:br>
              <a:rPr lang="ru-RU" sz="3400" dirty="0" smtClean="0"/>
            </a:br>
            <a:r>
              <a:rPr lang="ru-RU" sz="3400" dirty="0" smtClean="0"/>
              <a:t>• уметь продолжить штриховку рисунка;</a:t>
            </a:r>
            <a:br>
              <a:rPr lang="ru-RU" sz="3400" dirty="0" smtClean="0"/>
            </a:br>
            <a:r>
              <a:rPr lang="ru-RU" sz="3400" dirty="0" smtClean="0"/>
              <a:t>• уметь аккуратно закрашивать рисунок, не выходя за контуры.</a:t>
            </a:r>
            <a:br>
              <a:rPr lang="ru-RU" sz="3400" dirty="0" smtClean="0"/>
            </a:br>
            <a:r>
              <a:rPr lang="ru-RU" sz="34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214950"/>
            <a:ext cx="2231046" cy="1500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 каком первокласснике мечтает учите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 каком первокласснике мечтает учитель</Template>
  <TotalTime>216</TotalTime>
  <Words>399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О каком первокласснике мечтает учитель</vt:lpstr>
      <vt:lpstr>О каком первокласснике мечтает учитель? </vt:lpstr>
      <vt:lpstr>Презентация PowerPoint</vt:lpstr>
      <vt:lpstr>Сначала манеры — потом знания </vt:lpstr>
      <vt:lpstr> Ожидания учителей начальных классов. </vt:lpstr>
      <vt:lpstr>Личностно – социальная готовность </vt:lpstr>
      <vt:lpstr>Интеллектуальная готовность: </vt:lpstr>
      <vt:lpstr>Педагогическая готовность: </vt:lpstr>
      <vt:lpstr>Презентация PowerPoint</vt:lpstr>
      <vt:lpstr>Презентация PowerPoint</vt:lpstr>
      <vt:lpstr>Презентация PowerPoint</vt:lpstr>
      <vt:lpstr>Общее развитие </vt:lpstr>
      <vt:lpstr>Презентация PowerPoint</vt:lpstr>
      <vt:lpstr>Будущий первоклассник</vt:lpstr>
      <vt:lpstr>Презентация PowerPoint</vt:lpstr>
      <vt:lpstr>Надеемся на сотрудничество и взаимопонимание.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каком первокласснике мечтает учитель?</dc:title>
  <dc:creator>Владелец</dc:creator>
  <dc:description>http://aida.ucoz.ru</dc:description>
  <cp:lastModifiedBy>Пользователь Windows</cp:lastModifiedBy>
  <cp:revision>23</cp:revision>
  <dcterms:created xsi:type="dcterms:W3CDTF">2018-02-25T16:31:01Z</dcterms:created>
  <dcterms:modified xsi:type="dcterms:W3CDTF">2018-09-24T16:19:27Z</dcterms:modified>
</cp:coreProperties>
</file>