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80" r:id="rId4"/>
    <p:sldId id="282" r:id="rId5"/>
    <p:sldId id="279" r:id="rId6"/>
    <p:sldId id="278" r:id="rId7"/>
    <p:sldId id="271" r:id="rId8"/>
    <p:sldId id="273" r:id="rId9"/>
    <p:sldId id="274" r:id="rId10"/>
    <p:sldId id="276" r:id="rId11"/>
    <p:sldId id="268" r:id="rId12"/>
    <p:sldId id="281" r:id="rId13"/>
    <p:sldId id="269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DA9"/>
    <a:srgbClr val="FF0000"/>
    <a:srgbClr val="9900FF"/>
    <a:srgbClr val="FFFF00"/>
    <a:srgbClr val="2E791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98227" autoAdjust="0"/>
  </p:normalViewPr>
  <p:slideViewPr>
    <p:cSldViewPr>
      <p:cViewPr varScale="1">
        <p:scale>
          <a:sx n="70" d="100"/>
          <a:sy n="70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D33135-055F-4D37-9F9D-10148495EE9A}">
      <dgm:prSet custT="1"/>
      <dgm:spPr/>
      <dgm:t>
        <a:bodyPr/>
        <a:lstStyle/>
        <a:p>
          <a:pPr marL="228600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21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2018 году,  осуществляется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4D78D-FC86-463F-8670-3BE3F13E6FAA}" type="parTrans" cxnId="{782EF8CF-892E-46CB-8CF5-F8955FE96015}">
      <dgm:prSet/>
      <dgm:spPr/>
      <dgm:t>
        <a:bodyPr/>
        <a:lstStyle/>
        <a:p>
          <a:endParaRPr lang="ru-RU"/>
        </a:p>
      </dgm:t>
    </dgm:pt>
    <dgm:pt modelId="{4ACE66C4-2BB7-46F6-9418-0FE06E79363F}" type="sibTrans" cxnId="{782EF8CF-892E-46CB-8CF5-F8955FE96015}">
      <dgm:prSet/>
      <dgm:spPr/>
      <dgm:t>
        <a:bodyPr/>
        <a:lstStyle/>
        <a:p>
          <a:endParaRPr lang="ru-RU"/>
        </a:p>
      </dgm:t>
    </dgm:pt>
    <dgm:pt modelId="{2EEA6290-5848-455A-9649-A6DF2E4666F9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58C31-6EF7-455B-9AFE-A1CFABE32595}" type="parTrans" cxnId="{DD89559F-53B5-40C4-A247-16A428497FA8}">
      <dgm:prSet/>
      <dgm:spPr/>
      <dgm:t>
        <a:bodyPr/>
        <a:lstStyle/>
        <a:p>
          <a:endParaRPr lang="ru-RU"/>
        </a:p>
      </dgm:t>
    </dgm:pt>
    <dgm:pt modelId="{6B5F5EC9-1194-4D57-AA9D-AE6B95ABB293}" type="sibTrans" cxnId="{DD89559F-53B5-40C4-A247-16A428497FA8}">
      <dgm:prSet/>
      <dgm:spPr/>
      <dgm:t>
        <a:bodyPr/>
        <a:lstStyle/>
        <a:p>
          <a:endParaRPr lang="ru-RU"/>
        </a:p>
      </dgm:t>
    </dgm:pt>
    <dgm:pt modelId="{FE4FCB4D-85A7-4DC0-85DF-86ECA12F83B3}">
      <dgm:prSet custT="1"/>
      <dgm:spPr/>
      <dgm:t>
        <a:bodyPr/>
        <a:lstStyle/>
        <a:p>
          <a:pPr marL="285750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32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2018 года</a:t>
          </a:r>
          <a:r>
            <a:rPr lang="ru-RU" altLang="ru-RU" sz="21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E8B6-2F68-4A75-ABE0-A8A2F83A8E9F}" type="sibTrans" cxnId="{9E4DBD5F-9B06-458E-9052-C0AD9F8F3C44}">
      <dgm:prSet/>
      <dgm:spPr/>
      <dgm:t>
        <a:bodyPr/>
        <a:lstStyle/>
        <a:p>
          <a:endParaRPr lang="ru-RU"/>
        </a:p>
      </dgm:t>
    </dgm:pt>
    <dgm:pt modelId="{5DF3FDE2-F8D3-4FE1-8750-114194E2DFA5}" type="parTrans" cxnId="{9E4DBD5F-9B06-458E-9052-C0AD9F8F3C44}">
      <dgm:prSet/>
      <dgm:spPr/>
      <dgm:t>
        <a:bodyPr/>
        <a:lstStyle/>
        <a:p>
          <a:endParaRPr lang="ru-RU"/>
        </a:p>
      </dgm:t>
    </dgm:pt>
    <dgm:pt modelId="{B1D5E97D-932C-40C2-A999-5F6AC891CB1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63474-5D2A-4614-8539-5842CB76B081}" type="sibTrans" cxnId="{13433812-07F3-4796-8E67-011D3D771C72}">
      <dgm:prSet/>
      <dgm:spPr/>
      <dgm:t>
        <a:bodyPr/>
        <a:lstStyle/>
        <a:p>
          <a:endParaRPr lang="ru-RU"/>
        </a:p>
      </dgm:t>
    </dgm:pt>
    <dgm:pt modelId="{DFA07BB8-A468-4041-83FE-E8D7DCDC6BFC}" type="parTrans" cxnId="{13433812-07F3-4796-8E67-011D3D771C72}">
      <dgm:prSet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B604F3A7-FEAE-4B27-9755-DCD140943B94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393C1-4307-482C-BCC8-59E765FB1903}" type="parTrans" cxnId="{2040FB1E-16E6-4BC1-B7F4-B7F15ACDFF3A}">
      <dgm:prSet/>
      <dgm:spPr/>
    </dgm:pt>
    <dgm:pt modelId="{3008559D-B5E6-42CB-8240-EADA87D1BBBB}" type="sibTrans" cxnId="{2040FB1E-16E6-4BC1-B7F4-B7F15ACDFF3A}">
      <dgm:prSet/>
      <dgm:spPr/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FlipVert="1" custFlipHor="1" custScaleX="3343" custScaleY="65076" custLinFactX="3186" custLinFactNeighborX="100000" custLinFactNeighborY="29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17346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0FB1E-16E6-4BC1-B7F4-B7F15ACDFF3A}" srcId="{5AB207CD-FE7C-4A44-AA71-35D5E3DAED27}" destId="{B604F3A7-FEAE-4B27-9755-DCD140943B94}" srcOrd="2" destOrd="0" parTransId="{CCE393C1-4307-482C-BCC8-59E765FB1903}" sibTransId="{3008559D-B5E6-42CB-8240-EADA87D1BBBB}"/>
    <dgm:cxn modelId="{9E4DBD5F-9B06-458E-9052-C0AD9F8F3C44}" srcId="{5AB207CD-FE7C-4A44-AA71-35D5E3DAED27}" destId="{FE4FCB4D-85A7-4DC0-85DF-86ECA12F83B3}" srcOrd="4" destOrd="0" parTransId="{5DF3FDE2-F8D3-4FE1-8750-114194E2DFA5}" sibTransId="{8254E8B6-2F68-4A75-ABE0-A8A2F83A8E9F}"/>
    <dgm:cxn modelId="{A6BB7031-0B0C-4DEE-8E7E-B4BB100880FC}" type="presOf" srcId="{B604F3A7-FEAE-4B27-9755-DCD140943B94}" destId="{317C1D8F-6F33-492E-99DB-9898A1FE988F}" srcOrd="0" destOrd="2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1574DC7-5D23-4B93-B23C-71A7C025D0D8}" type="presOf" srcId="{FE4FCB4D-85A7-4DC0-85DF-86ECA12F83B3}" destId="{317C1D8F-6F33-492E-99DB-9898A1FE988F}" srcOrd="0" destOrd="4" presId="urn:microsoft.com/office/officeart/2005/8/layout/vList2"/>
    <dgm:cxn modelId="{DD89559F-53B5-40C4-A247-16A428497FA8}" srcId="{5AB207CD-FE7C-4A44-AA71-35D5E3DAED27}" destId="{2EEA6290-5848-455A-9649-A6DF2E4666F9}" srcOrd="1" destOrd="0" parTransId="{78358C31-6EF7-455B-9AFE-A1CFABE32595}" sibTransId="{6B5F5EC9-1194-4D57-AA9D-AE6B95ABB293}"/>
    <dgm:cxn modelId="{245314BA-E9DC-4136-94A4-7CD241540407}" type="presOf" srcId="{B1D5E97D-932C-40C2-A999-5F6AC891CB12}" destId="{317C1D8F-6F33-492E-99DB-9898A1FE988F}" srcOrd="0" destOrd="0" presId="urn:microsoft.com/office/officeart/2005/8/layout/vList2"/>
    <dgm:cxn modelId="{7375CB96-0F61-4089-ADA2-E8856E818D82}" type="presOf" srcId="{2EEA6290-5848-455A-9649-A6DF2E4666F9}" destId="{317C1D8F-6F33-492E-99DB-9898A1FE988F}" srcOrd="0" destOrd="1" presId="urn:microsoft.com/office/officeart/2005/8/layout/vList2"/>
    <dgm:cxn modelId="{504C207E-1C21-4EF5-8D90-59F656288D4C}" type="presOf" srcId="{5AB207CD-FE7C-4A44-AA71-35D5E3DAED27}" destId="{5E4E07AC-2206-43D5-B19D-F7214911BCC5}" srcOrd="0" destOrd="0" presId="urn:microsoft.com/office/officeart/2005/8/layout/vList2"/>
    <dgm:cxn modelId="{58B1AF6A-DA3B-4F88-90A5-B9E16B495C46}" type="presOf" srcId="{50D33135-055F-4D37-9F9D-10148495EE9A}" destId="{317C1D8F-6F33-492E-99DB-9898A1FE988F}" srcOrd="0" destOrd="3" presId="urn:microsoft.com/office/officeart/2005/8/layout/vList2"/>
    <dgm:cxn modelId="{782EF8CF-892E-46CB-8CF5-F8955FE96015}" srcId="{5AB207CD-FE7C-4A44-AA71-35D5E3DAED27}" destId="{50D33135-055F-4D37-9F9D-10148495EE9A}" srcOrd="3" destOrd="0" parTransId="{6934D78D-FC86-463F-8670-3BE3F13E6FAA}" sibTransId="{4ACE66C4-2BB7-46F6-9418-0FE06E79363F}"/>
    <dgm:cxn modelId="{13433812-07F3-4796-8E67-011D3D771C72}" srcId="{5AB207CD-FE7C-4A44-AA71-35D5E3DAED27}" destId="{B1D5E97D-932C-40C2-A999-5F6AC891CB12}" srcOrd="0" destOrd="0" parTransId="{DFA07BB8-A468-4041-83FE-E8D7DCDC6BFC}" sibTransId="{F7563474-5D2A-4614-8539-5842CB76B081}"/>
    <dgm:cxn modelId="{EFE2455A-E527-4468-B328-44BDB8FFB4A5}" type="presOf" srcId="{35072498-7C68-4093-9460-D160CB1F3FA2}" destId="{86788096-8C5D-44C3-BB07-C59B99C1CFE2}" srcOrd="0" destOrd="0" presId="urn:microsoft.com/office/officeart/2005/8/layout/vList2"/>
    <dgm:cxn modelId="{17AD5E64-06BB-4B56-9EAC-6064E3D7FD36}" type="presParOf" srcId="{86788096-8C5D-44C3-BB07-C59B99C1CFE2}" destId="{5E4E07AC-2206-43D5-B19D-F7214911BCC5}" srcOrd="0" destOrd="0" presId="urn:microsoft.com/office/officeart/2005/8/layout/vList2"/>
    <dgm:cxn modelId="{A00B33E0-6B5E-46C7-9AD3-6524B7023D56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3C750F2-F0E4-41D6-91B3-EECED638087B}" type="presOf" srcId="{E6864C10-7370-4E30-9F3C-C28C519AB5EC}" destId="{D2D668DA-9829-41A9-9550-58D394B761E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07AC-2206-43D5-B19D-F7214911BCC5}">
      <dsp:nvSpPr>
        <dsp:cNvPr id="0" name=""/>
        <dsp:cNvSpPr/>
      </dsp:nvSpPr>
      <dsp:spPr>
        <a:xfrm flipH="1" flipV="1">
          <a:off x="6277276" y="708353"/>
          <a:ext cx="120348" cy="60138"/>
        </a:xfrm>
        <a:prstGeom prst="roundRect">
          <a:avLst/>
        </a:prstGeom>
        <a:noFill/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280212" y="711289"/>
        <a:ext cx="114476" cy="54266"/>
      </dsp:txXfrm>
    </dsp:sp>
    <dsp:sp modelId="{317C1D8F-6F33-492E-99DB-9898A1FE988F}">
      <dsp:nvSpPr>
        <dsp:cNvPr id="0" name=""/>
        <dsp:cNvSpPr/>
      </dsp:nvSpPr>
      <dsp:spPr>
        <a:xfrm>
          <a:off x="0" y="66673"/>
          <a:ext cx="6397624" cy="518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44" tIns="35560" rIns="199136" bIns="3556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1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2018 году,  осуществляется</a:t>
          </a:r>
          <a:endParaRPr lang="ru-RU" sz="21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32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2018 года</a:t>
          </a:r>
          <a:r>
            <a:rPr lang="ru-RU" altLang="ru-RU" sz="21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673"/>
        <a:ext cx="6397624" cy="518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867A12-EA84-4F13-97E9-885B9BD8E009}" type="datetimeFigureOut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7DE19C-B65C-4AB3-BB35-B07ABFC4A1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5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536749-562B-439F-A6C0-2C114FA6BD2C}" type="datetimeFigureOut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140957-63A2-420A-9066-0923B15F1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68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1B611-FE26-4581-A7BB-D346E6BB7192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0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A3173E3-DC5F-40C0-AD89-F4C6C73D63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A7CA-E171-4674-8D6E-E4E573E703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0C90A-0201-4598-AADE-98E14EB3E2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2AE1-F3D8-4E2A-8469-D7B885E7A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17973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AC3C6C-0068-4B02-AABE-E048224A27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9EFED-C566-411B-B8F7-791E510160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20CA-35BA-4728-B863-D3D8FF323F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E8C6C44-37D3-41A9-9CD5-C7DC3B0FDF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AE2E-C99C-4E95-A8FC-B6B7BE42A9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4BBA8-C0E5-45F1-A48F-D2F57DDA44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F5D2F-4C80-4842-8A72-0F1FAC7016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8E58F-8BDC-4792-92F9-DF9EC58FC6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07F9B-F38A-4F45-86EE-244B2FC09C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47.ru/" TargetMode="External"/><Relationship Id="rId2" Type="http://schemas.openxmlformats.org/officeDocument/2006/relationships/hyperlink" Target="mailto:2730772@mail.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-otdyh-lenobl.ru/organizatsii-otdykha-i-ozdorovleniya-detey-rf/" TargetMode="External"/><Relationship Id="rId2" Type="http://schemas.openxmlformats.org/officeDocument/2006/relationships/hyperlink" Target="http://detskiy-otdyh-lenobl.ru/documents/reestry-i-pasport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9563" y="1556792"/>
            <a:ext cx="6191969" cy="3671863"/>
          </a:xfrm>
          <a:solidFill>
            <a:srgbClr val="F7FDA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/>
            </a:r>
            <a:b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/>
            </a:r>
            <a:b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Алгоритм получения родителями частичной компенсации для работающих граждан стоимости путевок за счет средств областного бюджета ленинградской области в </a:t>
            </a: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 </a:t>
            </a:r>
            <a:r>
              <a:rPr lang="ru-RU" altLang="ru-RU" sz="1800" dirty="0">
                <a:solidFill>
                  <a:srgbClr val="786C71">
                    <a:lumMod val="50000"/>
                  </a:srgbClr>
                </a:solidFill>
                <a:effectLst/>
              </a:rPr>
              <a:t>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</a:t>
            </a: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детей</a:t>
            </a: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, зарегистрированных или проживающих на территории ленинградской области, </a:t>
            </a:r>
            <a:b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18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в  2018 году</a:t>
            </a:r>
            <a:endParaRPr lang="ru-RU" alt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4339" name="Group 10"/>
          <p:cNvGrpSpPr>
            <a:grpSpLocks/>
          </p:cNvGrpSpPr>
          <p:nvPr/>
        </p:nvGrpSpPr>
        <p:grpSpPr bwMode="auto">
          <a:xfrm>
            <a:off x="208936" y="-143"/>
            <a:ext cx="8934453" cy="1320955"/>
            <a:chOff x="113" y="106"/>
            <a:chExt cx="5516" cy="552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91" y="362"/>
              <a:ext cx="4368" cy="296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359" y="106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66927"/>
            <a:ext cx="2232248" cy="21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5" y="4679030"/>
            <a:ext cx="2687985" cy="199032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7" y="202379"/>
            <a:ext cx="2222640" cy="19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71148" y="101600"/>
            <a:ext cx="4973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третий 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172649" y="6559550"/>
            <a:ext cx="1152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273974" y="9267"/>
            <a:ext cx="2870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462" y="470932"/>
            <a:ext cx="8784976" cy="7909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Подготовка  документов  начинается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после  окончания  отдыха   </a:t>
            </a:r>
            <a:r>
              <a:rPr lang="ru-RU" sz="1600" b="1" i="1" dirty="0" smtClean="0">
                <a:solidFill>
                  <a:srgbClr val="FF0000"/>
                </a:solidFill>
              </a:rPr>
              <a:t>ребенка.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Весь пакет документов  готовится  только на </a:t>
            </a:r>
            <a:r>
              <a:rPr lang="ru-RU" sz="1600" b="1" i="1" dirty="0">
                <a:solidFill>
                  <a:srgbClr val="FF0000"/>
                </a:solidFill>
              </a:rPr>
              <a:t>родителя, указанного  </a:t>
            </a:r>
            <a:r>
              <a:rPr lang="ru-RU" sz="1600" b="1" i="1" dirty="0" smtClean="0">
                <a:solidFill>
                  <a:srgbClr val="FF0000"/>
                </a:solidFill>
              </a:rPr>
              <a:t>в договоре и в </a:t>
            </a:r>
            <a:r>
              <a:rPr lang="ru-RU" sz="1600" b="1" i="1" dirty="0">
                <a:solidFill>
                  <a:srgbClr val="FF0000"/>
                </a:solidFill>
              </a:rPr>
              <a:t>обратном (отрывном) талоне к </a:t>
            </a:r>
            <a:r>
              <a:rPr lang="ru-RU" sz="1600" b="1" i="1" dirty="0" smtClean="0">
                <a:solidFill>
                  <a:srgbClr val="FF0000"/>
                </a:solidFill>
              </a:rPr>
              <a:t>путевке.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462" y="1436149"/>
            <a:ext cx="8784976" cy="512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1.Заявление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компенсации по форме согласно приложению к настоящему Положению (заполненное собственноручно родителем (законным представителем),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 в обратном (отрывном) талоне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)</a:t>
            </a: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(отрывной) талон к путевке в оригинале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форме, утверждённой  Приказом Министерства  финансов Российской Федерации  от 10.12.1999 № 90н «Об утверждении бланков строгой отчетности»</a:t>
            </a:r>
          </a:p>
          <a:p>
            <a:pPr lvl="0" algn="just">
              <a:lnSpc>
                <a:spcPts val="2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Договор на приобретение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Платежный документ,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оплату путевки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(кассовый чек или квитанция к приходному ордеру). Копия принимается при предъявлении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 рождении ребенка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предъявлением оригинала) </a:t>
            </a:r>
          </a:p>
          <a:p>
            <a:pPr lvl="0" algn="just">
              <a:lnSpc>
                <a:spcPts val="3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Копия  2,3 стр. паспорта родителя (законного представителя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</a:p>
          <a:p>
            <a:pPr lvl="0" algn="just">
              <a:lnSpc>
                <a:spcPts val="3000"/>
              </a:lnSpc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обратном (отрывном) талоне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(с предъявлением оригинала)</a:t>
            </a:r>
          </a:p>
        </p:txBody>
      </p:sp>
    </p:spTree>
    <p:extLst>
      <p:ext uri="{BB962C8B-B14F-4D97-AF65-F5344CB8AC3E}">
        <p14:creationId xmlns:p14="http://schemas.microsoft.com/office/powerpoint/2010/main" val="3702578581"/>
      </p:ext>
    </p:extLst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2"/>
          <p:cNvGrpSpPr>
            <a:grpSpLocks/>
          </p:cNvGrpSpPr>
          <p:nvPr/>
        </p:nvGrpSpPr>
        <p:grpSpPr bwMode="auto">
          <a:xfrm>
            <a:off x="1187624" y="130484"/>
            <a:ext cx="6899102" cy="3298516"/>
            <a:chOff x="1356" y="-788"/>
            <a:chExt cx="4201" cy="1319"/>
          </a:xfrm>
        </p:grpSpPr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64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73" y="-788"/>
              <a:ext cx="23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512" y="561680"/>
            <a:ext cx="8821142" cy="629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проживание ребенка на территории Ленинградской области (</a:t>
            </a:r>
            <a:r>
              <a:rPr lang="ru-RU" sz="1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отдыха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Ф-9 оригинал, или Ф-3 копия с предъявлением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оригинала, выписка из домовой книги,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для детей в возрасте от 14 лет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работы родителя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 представителя),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обратном (отрывном) талоне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факт трудоустройства на период отдыха ребенка,  оригинал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Реквизиты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перечисления средств.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 о реквизитах банковского счета или копия сберегательной книжки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указанного 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(отрывном) талоне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 случае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законный представитель является опекуном или приемным родителем, дополнительно представляется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акта органа опеки и попечительства о назначении опекуна или попечителя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договора о приемной семье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Копия одного из документов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браке, свидетельство о расторжении брака, архивная справка о заключении брака: форма 28,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иная справка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изменение фамилии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если фамилия родителя, указанная в свидетельстве о рождении ребенка,  либо самого ребенка, впоследствии изменилась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 случае если родитель (законный представитель) является индивидуальным предпринимателем, дополнительно представляется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Единого государственного реестра индивидуальных предпринимателей (ЕГРИП) за текущий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6245" y="0"/>
            <a:ext cx="1503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58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9500" y="0"/>
            <a:ext cx="13260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-396552" y="109711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191028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СПб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реки Фонтанки, д.14 кабинет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lvl="0"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lvl="0"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(812)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44 73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2730772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@mail.ru</a:t>
            </a:r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горячей линии по вопросам отдыха и оздоровления детей</a:t>
            </a:r>
          </a:p>
          <a:p>
            <a:pPr lvl="0" algn="ctr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680906" y="109711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ПРИЕМА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18.00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</a:t>
            </a:r>
          </a:p>
          <a:p>
            <a:pPr lvl="0"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12.30 -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13.18</a:t>
            </a: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724144" y="1128003"/>
            <a:ext cx="3852000" cy="5400000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(МФЦ)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www.mfc47.ru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МФЦ </a:t>
            </a:r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323055" y="5308"/>
            <a:ext cx="8455025" cy="5808663"/>
            <a:chOff x="249" y="164"/>
            <a:chExt cx="5326" cy="3659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13" y="3455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56567" y="42599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39804" y="76292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2479640"/>
              </p:ext>
            </p:extLst>
          </p:nvPr>
        </p:nvGraphicFramePr>
        <p:xfrm>
          <a:off x="6660232" y="2924944"/>
          <a:ext cx="92325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323055" y="1412776"/>
            <a:ext cx="8280400" cy="5112568"/>
          </a:xfrm>
          <a:prstGeom prst="cloudCallout">
            <a:avLst>
              <a:gd name="adj1" fmla="val 53784"/>
              <a:gd name="adj2" fmla="val 52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defTabSz="933450">
              <a:lnSpc>
                <a:spcPct val="150000"/>
              </a:lnSpc>
              <a:spcAft>
                <a:spcPct val="20000"/>
              </a:spcAft>
            </a:pPr>
            <a:r>
              <a:rPr lang="ru-RU" alt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pPr marL="228600" lvl="0" algn="ctr" defTabSz="933450">
              <a:spcAft>
                <a:spcPct val="20000"/>
              </a:spcAft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на выплату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компенсации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путевок, п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риобретенных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endParaRPr lang="ru-RU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algn="ctr" defTabSz="1422400">
              <a:spcAft>
                <a:spcPct val="20000"/>
              </a:spcAft>
            </a:pPr>
            <a: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декабря 2018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249238" y="218256"/>
            <a:ext cx="8497888" cy="5121275"/>
            <a:chOff x="204" y="164"/>
            <a:chExt cx="5353" cy="3226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195736" y="504799"/>
            <a:ext cx="596679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6108877"/>
              </p:ext>
            </p:extLst>
          </p:nvPr>
        </p:nvGraphicFramePr>
        <p:xfrm>
          <a:off x="1475656" y="1268760"/>
          <a:ext cx="639762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49180"/>
      </p:ext>
    </p:extLst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51" y="402476"/>
            <a:ext cx="6264695" cy="59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62000" y="147274"/>
            <a:ext cx="8674496" cy="6491326"/>
          </a:xfrm>
          <a:prstGeom prst="wave">
            <a:avLst>
              <a:gd name="adj1" fmla="val 5393"/>
              <a:gd name="adj2" fmla="val -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оздоровительная организация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включена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организаций отдыха и оздоровления детей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 в котором находится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Реестр ЛО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Реестр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ы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субъектов РФ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332656"/>
            <a:ext cx="8928992" cy="640871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Право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частичную компенсацию стоимости путевок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на территории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родители (законные представители)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зарегистрированных на территории Ленинградской области (в том числе детей, находящихся 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опекой (попечительством),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6 до 17 лет (включительно)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 круглогодичного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21 дня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лагерях круглогодичного действия  и детских санаториях со сроком  пребывания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февраля по май и с сентября по декабрь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>
              <a:lnSpc>
                <a:spcPts val="25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>
              <a:lnSpc>
                <a:spcPts val="2500"/>
              </a:lnSpc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не ограничены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приобретенных путевок.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5471" y="0"/>
            <a:ext cx="1418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288276"/>
            <a:ext cx="8928992" cy="645309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Расчетная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путевки в организации отдыха детей и их оздоровления сезонного действия и круглогодичного действия с круглосуточным пребыванием детей равна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840,00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21 день.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Частичная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стоимости путевки в организации отдыха детей и их оздоровления сезонного действия и круглогодичного действия за счет средств областного бюджета для работающих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  расчетной  стоимости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со сроком пребывания до 21 дня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день х 1 040 руб. в сутки = 21 840 х 70%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15 288 (сумма компенсации)</a:t>
            </a:r>
          </a:p>
          <a:p>
            <a:pPr lvl="0">
              <a:lnSpc>
                <a:spcPts val="1400"/>
              </a:lnSpc>
            </a:pPr>
            <a:endParaRPr lang="ru-RU" sz="16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Приемным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опекунам, попечителям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от расчетной стоимости путевки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х 21 день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21 840 (сумма компенсации)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 круглогодичного действия  и детских санаториях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сроком пребывания 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дня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по май и с сентября по декабрь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текущего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расчетной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1 040 руб. в день х 24 дня = 24 960 х 70%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17 472 (сумма компенсации)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организована в течение всего календарного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5471" y="11277"/>
            <a:ext cx="1418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трелка вниз 64"/>
          <p:cNvSpPr/>
          <p:nvPr/>
        </p:nvSpPr>
        <p:spPr>
          <a:xfrm>
            <a:off x="4949990" y="1097205"/>
            <a:ext cx="5400000" cy="1899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-1102975" y="1097205"/>
            <a:ext cx="5400000" cy="1917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362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8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70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15371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2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3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4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5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6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7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44528" y="213397"/>
            <a:ext cx="6047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в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60" y="3014062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Выбор организации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отдыха детей и их оздоровления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проверить состоит ли выбранное учреждение в РЕЕСТРАХ субъектов РФ) 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Заключение договора между организацией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(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 представителем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3.Оплата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стоимости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9038" y="3014733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</a:t>
            </a:r>
          </a:p>
          <a:p>
            <a:pPr algn="ctr"/>
            <a:r>
              <a:rPr lang="ru-RU" sz="1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отъездом из лагеря</a:t>
            </a:r>
            <a:endParaRPr lang="ru-RU" sz="1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 </a:t>
            </a:r>
            <a:r>
              <a:rPr lang="ru-RU" sz="1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endParaRPr lang="ru-RU" sz="12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ОТРЫВНОЙ ТАЛОН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в оригинале по форме, утверждённой  Приказом Министерства  финансов Российской Федерации  от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10.12.1999     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90н «Об утверждении бланков строгой отчетности»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80136" y="3014733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подача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можно подать  в Комитете, в филиалах, отделах, удаленных рабочих местах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05104" y="3011349"/>
            <a:ext cx="2196480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67650" y="3014062"/>
            <a:ext cx="2133202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69342" y="3006893"/>
            <a:ext cx="2150815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934251" y="1556353"/>
            <a:ext cx="5400000" cy="14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6700" y="1283143"/>
            <a:ext cx="5695102" cy="566652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компенсации</a:t>
            </a: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375" y="2219316"/>
            <a:ext cx="4188626" cy="188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отдыха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оздоровления,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санаторно-курортные  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санатории для детей,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РФ </a:t>
            </a:r>
            <a:r>
              <a:rPr lang="ru-RU" alt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включенные </a:t>
            </a: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РЕЕСТРЫ организаций отдыха и оздоровления детей</a:t>
            </a:r>
          </a:p>
          <a:p>
            <a:pPr lvl="0">
              <a:lnSpc>
                <a:spcPts val="2100"/>
              </a:lnSpc>
            </a:pPr>
            <a:r>
              <a:rPr lang="ru-RU" alt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субъектов РФ</a:t>
            </a:r>
            <a:endParaRPr lang="ru-RU" sz="17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6" name="Group 21"/>
          <p:cNvGrpSpPr>
            <a:grpSpLocks/>
          </p:cNvGrpSpPr>
          <p:nvPr/>
        </p:nvGrpSpPr>
        <p:grpSpPr bwMode="auto">
          <a:xfrm>
            <a:off x="111830" y="413945"/>
            <a:ext cx="8956675" cy="6339173"/>
            <a:chOff x="385" y="164"/>
            <a:chExt cx="5172" cy="3776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Text Box 22"/>
            <p:cNvSpPr txBox="1">
              <a:spLocks noChangeArrowheads="1"/>
            </p:cNvSpPr>
            <p:nvPr/>
          </p:nvSpPr>
          <p:spPr bwMode="auto">
            <a:xfrm>
              <a:off x="1932" y="560"/>
              <a:ext cx="221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</a:t>
              </a: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16394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16395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buClr>
                    <a:schemeClr val="folHlink"/>
                  </a:buClr>
                </a:pPr>
                <a:endParaRPr lang="ru-RU" alt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6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7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8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9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400" b="1" i="1" dirty="0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86450" y="196019"/>
            <a:ext cx="581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319669" y="1712144"/>
            <a:ext cx="7056784" cy="507174"/>
          </a:xfrm>
          <a:prstGeom prst="wedgeRectCallout">
            <a:avLst>
              <a:gd name="adj1" fmla="val -20216"/>
              <a:gd name="adj2" fmla="val 88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оздоровительного учреждения </a:t>
            </a:r>
          </a:p>
          <a:p>
            <a:pPr lvl="0" algn="ctr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1871" y="3933056"/>
            <a:ext cx="4454557" cy="135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 договора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родителем (законным представителем), на которого будет оформляться компенсация) и организацией отдыха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оздоровления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путевки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1390" y="5290878"/>
            <a:ext cx="4323528" cy="141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родителем 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полной  стоимости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путевки</a:t>
            </a:r>
          </a:p>
          <a:p>
            <a:pPr lvl="0" algn="ctr">
              <a:lnSpc>
                <a:spcPct val="10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Получите на руки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оговор и платежные документы (квитанция, чек и т.п.)</a:t>
            </a:r>
          </a:p>
          <a:p>
            <a:pPr lvl="0" algn="ctr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2101773"/>
              </p:ext>
            </p:extLst>
          </p:nvPr>
        </p:nvGraphicFramePr>
        <p:xfrm>
          <a:off x="2547322" y="6858000"/>
          <a:ext cx="52019" cy="38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3" y="4899019"/>
            <a:ext cx="1697508" cy="12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594" y="1278622"/>
            <a:ext cx="3104147" cy="2298478"/>
          </a:xfrm>
          <a:prstGeom prst="rect">
            <a:avLst/>
          </a:prstGeom>
          <a:noFill/>
        </p:spPr>
      </p:pic>
      <p:pic>
        <p:nvPicPr>
          <p:cNvPr id="1026" name="Picture 2" descr="C:\Users\so_zakalyuzhnaya\Desktop\картинки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57" y="3200837"/>
            <a:ext cx="2224864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8" y="28468"/>
            <a:ext cx="12795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21" y="1734201"/>
            <a:ext cx="1835453" cy="12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47" y="1662018"/>
            <a:ext cx="19446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93" y="4244146"/>
            <a:ext cx="2047789" cy="17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55" y="6014013"/>
            <a:ext cx="8120178" cy="76928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отдых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8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27" y="0"/>
            <a:ext cx="26146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34" y="0"/>
            <a:ext cx="1838325" cy="14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1" y="2910055"/>
            <a:ext cx="1990902" cy="13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:\КИНОФЕСТИВАЛЬ ФОТО\_DSC72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31" y="30144"/>
            <a:ext cx="2243091" cy="1856816"/>
          </a:xfrm>
          <a:prstGeom prst="rect">
            <a:avLst/>
          </a:prstGeom>
          <a:noFill/>
        </p:spPr>
      </p:pic>
      <p:pic>
        <p:nvPicPr>
          <p:cNvPr id="16" name="Picture 7" descr="http://www.gukit.ru/sites/default/files/styles/news/public/foto_gallery/2016/news-06-28/dczwlfslu5c.jpg?itok=Zh1qB_r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641" y="3618964"/>
            <a:ext cx="3082133" cy="2553767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50" y="1734201"/>
            <a:ext cx="2898691" cy="20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50" y="2584793"/>
            <a:ext cx="2083341" cy="20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Мамуля\Pictures\Новая папка\спас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8272" y="4466560"/>
            <a:ext cx="2553619" cy="1706171"/>
          </a:xfrm>
          <a:prstGeom prst="rect">
            <a:avLst/>
          </a:prstGeom>
          <a:noFill/>
        </p:spPr>
      </p:pic>
      <p:pic>
        <p:nvPicPr>
          <p:cNvPr id="20" name="Picture 6" descr="C:\Users\Мамуля\Pictures\Новая папка (2)\c_h7TzwWO1Y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380312" y="116457"/>
            <a:ext cx="1735680" cy="1503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5265</TotalTime>
  <Words>1199</Words>
  <Application>Microsoft Office PowerPoint</Application>
  <PresentationFormat>Экран (4:3)</PresentationFormat>
  <Paragraphs>146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Georgia</vt:lpstr>
      <vt:lpstr>Tahoma</vt:lpstr>
      <vt:lpstr>Times New Roman</vt:lpstr>
      <vt:lpstr>Wingdings</vt:lpstr>
      <vt:lpstr>Wingdings 2</vt:lpstr>
      <vt:lpstr>Трек</vt:lpstr>
      <vt:lpstr>  Алгоритм получения родителями частичной компенсации для работающих граждан стоимости путевок за счет средств областного бюджета ленинградской области в 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зарегистрированных или проживающих на территории ленинградской области,  в 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второй - отдых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полина козлова</cp:lastModifiedBy>
  <cp:revision>272</cp:revision>
  <cp:lastPrinted>2014-02-06T07:29:53Z</cp:lastPrinted>
  <dcterms:created xsi:type="dcterms:W3CDTF">2013-09-09T06:33:08Z</dcterms:created>
  <dcterms:modified xsi:type="dcterms:W3CDTF">2018-04-09T17:32:13Z</dcterms:modified>
</cp:coreProperties>
</file>